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80"/>
  </p:notesMasterIdLst>
  <p:sldIdLst>
    <p:sldId id="298" r:id="rId2"/>
    <p:sldId id="388" r:id="rId3"/>
    <p:sldId id="375" r:id="rId4"/>
    <p:sldId id="376" r:id="rId5"/>
    <p:sldId id="377" r:id="rId6"/>
    <p:sldId id="342" r:id="rId7"/>
    <p:sldId id="378" r:id="rId8"/>
    <p:sldId id="379" r:id="rId9"/>
    <p:sldId id="380" r:id="rId10"/>
    <p:sldId id="381" r:id="rId11"/>
    <p:sldId id="382" r:id="rId12"/>
    <p:sldId id="383" r:id="rId13"/>
    <p:sldId id="384" r:id="rId14"/>
    <p:sldId id="324" r:id="rId15"/>
    <p:sldId id="345" r:id="rId16"/>
    <p:sldId id="346" r:id="rId17"/>
    <p:sldId id="343" r:id="rId18"/>
    <p:sldId id="350" r:id="rId19"/>
    <p:sldId id="348" r:id="rId20"/>
    <p:sldId id="349" r:id="rId21"/>
    <p:sldId id="347" r:id="rId22"/>
    <p:sldId id="354" r:id="rId23"/>
    <p:sldId id="385" r:id="rId24"/>
    <p:sldId id="325" r:id="rId25"/>
    <p:sldId id="351" r:id="rId26"/>
    <p:sldId id="322" r:id="rId27"/>
    <p:sldId id="352" r:id="rId28"/>
    <p:sldId id="358" r:id="rId29"/>
    <p:sldId id="353" r:id="rId30"/>
    <p:sldId id="386" r:id="rId31"/>
    <p:sldId id="387" r:id="rId32"/>
    <p:sldId id="401" r:id="rId33"/>
    <p:sldId id="389" r:id="rId34"/>
    <p:sldId id="390" r:id="rId35"/>
    <p:sldId id="391" r:id="rId36"/>
    <p:sldId id="392" r:id="rId37"/>
    <p:sldId id="393" r:id="rId38"/>
    <p:sldId id="394" r:id="rId39"/>
    <p:sldId id="395" r:id="rId40"/>
    <p:sldId id="396" r:id="rId41"/>
    <p:sldId id="397" r:id="rId42"/>
    <p:sldId id="398" r:id="rId43"/>
    <p:sldId id="399" r:id="rId44"/>
    <p:sldId id="400" r:id="rId45"/>
    <p:sldId id="402" r:id="rId46"/>
    <p:sldId id="403" r:id="rId47"/>
    <p:sldId id="404" r:id="rId48"/>
    <p:sldId id="405" r:id="rId49"/>
    <p:sldId id="406" r:id="rId50"/>
    <p:sldId id="407" r:id="rId51"/>
    <p:sldId id="411" r:id="rId52"/>
    <p:sldId id="412" r:id="rId53"/>
    <p:sldId id="408" r:id="rId54"/>
    <p:sldId id="414" r:id="rId55"/>
    <p:sldId id="409" r:id="rId56"/>
    <p:sldId id="410" r:id="rId57"/>
    <p:sldId id="359" r:id="rId58"/>
    <p:sldId id="326" r:id="rId59"/>
    <p:sldId id="360" r:id="rId60"/>
    <p:sldId id="327" r:id="rId61"/>
    <p:sldId id="330" r:id="rId62"/>
    <p:sldId id="415" r:id="rId63"/>
    <p:sldId id="416" r:id="rId64"/>
    <p:sldId id="361" r:id="rId65"/>
    <p:sldId id="355" r:id="rId66"/>
    <p:sldId id="356" r:id="rId67"/>
    <p:sldId id="362" r:id="rId68"/>
    <p:sldId id="363" r:id="rId69"/>
    <p:sldId id="357" r:id="rId70"/>
    <p:sldId id="328" r:id="rId71"/>
    <p:sldId id="329" r:id="rId72"/>
    <p:sldId id="364" r:id="rId73"/>
    <p:sldId id="366" r:id="rId74"/>
    <p:sldId id="365" r:id="rId75"/>
    <p:sldId id="417" r:id="rId76"/>
    <p:sldId id="418" r:id="rId77"/>
    <p:sldId id="340" r:id="rId78"/>
    <p:sldId id="295" r:id="rId79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Daniel" initials="D" lastIdx="1" clrIdx="0"/>
  <p:cmAuthor id="1" name="Kovács Levente" initials="KL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8762F"/>
    <a:srgbClr val="B00000"/>
    <a:srgbClr val="C3963D"/>
    <a:srgbClr val="8C3836"/>
    <a:srgbClr val="7189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31" autoAdjust="0"/>
    <p:restoredTop sz="93729" autoAdjust="0"/>
  </p:normalViewPr>
  <p:slideViewPr>
    <p:cSldViewPr>
      <p:cViewPr varScale="1">
        <p:scale>
          <a:sx n="84" d="100"/>
          <a:sy n="84" d="100"/>
        </p:scale>
        <p:origin x="1378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notesMaster" Target="notesMasters/notesMaster1.xml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348F559-CA4B-49B0-840C-5035AD6DBEC9}" type="doc">
      <dgm:prSet loTypeId="urn:microsoft.com/office/officeart/2005/8/layout/default#2" loCatId="list" qsTypeId="urn:microsoft.com/office/officeart/2005/8/quickstyle/3d9" qsCatId="3D" csTypeId="urn:microsoft.com/office/officeart/2005/8/colors/accent0_1" csCatId="mainScheme" phldr="1"/>
      <dgm:spPr/>
      <dgm:t>
        <a:bodyPr/>
        <a:lstStyle/>
        <a:p>
          <a:endParaRPr lang="hu-HU"/>
        </a:p>
      </dgm:t>
    </dgm:pt>
    <dgm:pt modelId="{EAE0CBEC-9B8A-4418-A69D-51EC046D9C38}">
      <dgm:prSet custT="1"/>
      <dgm:spPr/>
      <dgm:t>
        <a:bodyPr/>
        <a:lstStyle/>
        <a:p>
          <a:pPr rtl="0"/>
          <a:r>
            <a:rPr lang="en-US" sz="1800" b="0" noProof="0" dirty="0" smtClean="0"/>
            <a:t>Mechanical Engineering</a:t>
          </a:r>
          <a:endParaRPr lang="en-US" sz="1800" b="0" noProof="0" dirty="0"/>
        </a:p>
      </dgm:t>
    </dgm:pt>
    <dgm:pt modelId="{6723D539-EC19-4D1E-98CC-CE7C63142BD4}" type="parTrans" cxnId="{350C7198-6990-4CF6-A5E5-A6AB2A089819}">
      <dgm:prSet/>
      <dgm:spPr/>
      <dgm:t>
        <a:bodyPr/>
        <a:lstStyle/>
        <a:p>
          <a:endParaRPr lang="en-US" noProof="0" dirty="0"/>
        </a:p>
      </dgm:t>
    </dgm:pt>
    <dgm:pt modelId="{2BC156A9-D708-4F17-85F2-830F2C41AFAE}" type="sibTrans" cxnId="{350C7198-6990-4CF6-A5E5-A6AB2A089819}">
      <dgm:prSet/>
      <dgm:spPr/>
      <dgm:t>
        <a:bodyPr/>
        <a:lstStyle/>
        <a:p>
          <a:endParaRPr lang="en-US" noProof="0" dirty="0"/>
        </a:p>
      </dgm:t>
    </dgm:pt>
    <dgm:pt modelId="{895E1C1B-46B7-40A6-9DDF-A51B3BCE82F5}">
      <dgm:prSet custT="1"/>
      <dgm:spPr/>
      <dgm:t>
        <a:bodyPr/>
        <a:lstStyle/>
        <a:p>
          <a:pPr rtl="0"/>
          <a:r>
            <a:rPr lang="en-US" sz="1800" b="0" i="0" noProof="0" dirty="0" smtClean="0"/>
            <a:t>Military and Safety technology</a:t>
          </a:r>
          <a:endParaRPr lang="en-US" sz="1800" b="0" noProof="0" dirty="0"/>
        </a:p>
      </dgm:t>
    </dgm:pt>
    <dgm:pt modelId="{1C006E95-2A3F-4C67-A8C4-BCB11D53D3C1}" type="parTrans" cxnId="{8866B221-E237-40B0-96C7-21F580FDAEDB}">
      <dgm:prSet/>
      <dgm:spPr/>
      <dgm:t>
        <a:bodyPr/>
        <a:lstStyle/>
        <a:p>
          <a:endParaRPr lang="en-US" noProof="0" dirty="0"/>
        </a:p>
      </dgm:t>
    </dgm:pt>
    <dgm:pt modelId="{D8F822BC-5869-4530-988C-86D1023B7800}" type="sibTrans" cxnId="{8866B221-E237-40B0-96C7-21F580FDAEDB}">
      <dgm:prSet/>
      <dgm:spPr/>
      <dgm:t>
        <a:bodyPr/>
        <a:lstStyle/>
        <a:p>
          <a:endParaRPr lang="en-US" noProof="0" dirty="0"/>
        </a:p>
      </dgm:t>
    </dgm:pt>
    <dgm:pt modelId="{6C1EB9DE-8248-4E55-B3EE-E629D240590A}">
      <dgm:prSet custT="1"/>
      <dgm:spPr/>
      <dgm:t>
        <a:bodyPr/>
        <a:lstStyle/>
        <a:p>
          <a:pPr rtl="0"/>
          <a:r>
            <a:rPr lang="en-US" sz="1800" b="0" i="0" noProof="0" dirty="0" smtClean="0"/>
            <a:t>Mechatronic Engineering</a:t>
          </a:r>
          <a:endParaRPr lang="en-US" sz="1800" b="0" noProof="0" dirty="0"/>
        </a:p>
      </dgm:t>
    </dgm:pt>
    <dgm:pt modelId="{4431FA4E-8F44-4076-B321-A68442A17BD9}" type="parTrans" cxnId="{69F37924-F32C-45DB-846F-D56D6A22825E}">
      <dgm:prSet/>
      <dgm:spPr/>
      <dgm:t>
        <a:bodyPr/>
        <a:lstStyle/>
        <a:p>
          <a:endParaRPr lang="en-US" noProof="0" dirty="0"/>
        </a:p>
      </dgm:t>
    </dgm:pt>
    <dgm:pt modelId="{C210FF9D-F9A6-4633-864B-591783A8DBE4}" type="sibTrans" cxnId="{69F37924-F32C-45DB-846F-D56D6A22825E}">
      <dgm:prSet/>
      <dgm:spPr/>
      <dgm:t>
        <a:bodyPr/>
        <a:lstStyle/>
        <a:p>
          <a:endParaRPr lang="en-US" noProof="0" dirty="0"/>
        </a:p>
      </dgm:t>
    </dgm:pt>
    <dgm:pt modelId="{4FEA9C42-E8DB-46D2-85C7-316F832EB29B}">
      <dgm:prSet custT="1"/>
      <dgm:spPr/>
      <dgm:t>
        <a:bodyPr/>
        <a:lstStyle/>
        <a:p>
          <a:pPr rtl="0"/>
          <a:r>
            <a:rPr lang="en-US" sz="1800" b="0" noProof="0" dirty="0" smtClean="0"/>
            <a:t>Technical Teacher Training </a:t>
          </a:r>
          <a:endParaRPr lang="en-US" sz="1800" b="0" noProof="0" dirty="0"/>
        </a:p>
      </dgm:t>
    </dgm:pt>
    <dgm:pt modelId="{8C58B66E-A4D9-4730-A819-DB846A51A540}" type="parTrans" cxnId="{E5EB6BB6-BF21-4181-9584-EBEEDCB7C349}">
      <dgm:prSet/>
      <dgm:spPr/>
      <dgm:t>
        <a:bodyPr/>
        <a:lstStyle/>
        <a:p>
          <a:endParaRPr lang="en-US" noProof="0" dirty="0"/>
        </a:p>
      </dgm:t>
    </dgm:pt>
    <dgm:pt modelId="{8F529AF7-E82E-497C-A735-7E9B8FA61734}" type="sibTrans" cxnId="{E5EB6BB6-BF21-4181-9584-EBEEDCB7C349}">
      <dgm:prSet/>
      <dgm:spPr/>
      <dgm:t>
        <a:bodyPr/>
        <a:lstStyle/>
        <a:p>
          <a:endParaRPr lang="en-US" noProof="0" dirty="0"/>
        </a:p>
      </dgm:t>
    </dgm:pt>
    <dgm:pt modelId="{302AF010-9208-476D-984D-B0770754C942}">
      <dgm:prSet custT="1"/>
      <dgm:spPr/>
      <dgm:t>
        <a:bodyPr/>
        <a:lstStyle/>
        <a:p>
          <a:pPr rtl="0"/>
          <a:r>
            <a:rPr lang="en-US" sz="1800" b="0" noProof="0" dirty="0" smtClean="0"/>
            <a:t>Electrical Engineering </a:t>
          </a:r>
          <a:endParaRPr lang="en-US" sz="1800" b="0" noProof="0" dirty="0"/>
        </a:p>
      </dgm:t>
    </dgm:pt>
    <dgm:pt modelId="{00E7D3D1-DC89-4842-818E-08C1C9F3D503}" type="parTrans" cxnId="{ACE5D5DA-0E59-4B8C-A380-0FB8C7CEE517}">
      <dgm:prSet/>
      <dgm:spPr/>
      <dgm:t>
        <a:bodyPr/>
        <a:lstStyle/>
        <a:p>
          <a:endParaRPr lang="en-US" noProof="0" dirty="0"/>
        </a:p>
      </dgm:t>
    </dgm:pt>
    <dgm:pt modelId="{9B4941DE-DC8B-4D0E-985E-2FC20436E61F}" type="sibTrans" cxnId="{ACE5D5DA-0E59-4B8C-A380-0FB8C7CEE517}">
      <dgm:prSet/>
      <dgm:spPr/>
      <dgm:t>
        <a:bodyPr/>
        <a:lstStyle/>
        <a:p>
          <a:endParaRPr lang="en-US" noProof="0" dirty="0"/>
        </a:p>
      </dgm:t>
    </dgm:pt>
    <dgm:pt modelId="{77845947-7CE1-4073-8936-5B9EFDE46A79}">
      <dgm:prSet custT="1"/>
      <dgm:spPr/>
      <dgm:t>
        <a:bodyPr/>
        <a:lstStyle/>
        <a:p>
          <a:pPr rtl="0"/>
          <a:r>
            <a:rPr lang="en-US" sz="1800" b="0" i="0" noProof="0" dirty="0" smtClean="0"/>
            <a:t>Management and Business Administration</a:t>
          </a:r>
          <a:endParaRPr lang="en-US" sz="1800" b="0" noProof="0" dirty="0"/>
        </a:p>
      </dgm:t>
    </dgm:pt>
    <dgm:pt modelId="{4D65856A-6D3E-46A5-8223-D52B8889024A}" type="parTrans" cxnId="{FE5B9A0C-1D26-4185-B64A-AAB179746ECC}">
      <dgm:prSet/>
      <dgm:spPr/>
      <dgm:t>
        <a:bodyPr/>
        <a:lstStyle/>
        <a:p>
          <a:endParaRPr lang="en-US" noProof="0" dirty="0"/>
        </a:p>
      </dgm:t>
    </dgm:pt>
    <dgm:pt modelId="{5BCDFFC5-BCC5-4B89-BF66-C8C628F5C410}" type="sibTrans" cxnId="{FE5B9A0C-1D26-4185-B64A-AAB179746ECC}">
      <dgm:prSet/>
      <dgm:spPr/>
      <dgm:t>
        <a:bodyPr/>
        <a:lstStyle/>
        <a:p>
          <a:endParaRPr lang="en-US" noProof="0" dirty="0"/>
        </a:p>
      </dgm:t>
    </dgm:pt>
    <dgm:pt modelId="{CD0DB99D-8D26-4FF6-9B0C-15A3CE3324A7}">
      <dgm:prSet custT="1"/>
      <dgm:spPr/>
      <dgm:t>
        <a:bodyPr/>
        <a:lstStyle/>
        <a:p>
          <a:pPr rtl="0"/>
          <a:r>
            <a:rPr lang="en-US" sz="1800" b="0" noProof="0" dirty="0" smtClean="0"/>
            <a:t>Computer Engineering </a:t>
          </a:r>
          <a:endParaRPr lang="en-US" sz="1800" b="0" noProof="0" dirty="0"/>
        </a:p>
      </dgm:t>
    </dgm:pt>
    <dgm:pt modelId="{073F2279-EE34-4E51-A38E-243261ECF016}" type="parTrans" cxnId="{278B432F-533E-4B17-A5C3-23BEE6F475EC}">
      <dgm:prSet/>
      <dgm:spPr/>
      <dgm:t>
        <a:bodyPr/>
        <a:lstStyle/>
        <a:p>
          <a:endParaRPr lang="en-US" noProof="0" dirty="0"/>
        </a:p>
      </dgm:t>
    </dgm:pt>
    <dgm:pt modelId="{5017FB54-291F-44CD-B3DD-24D1E2B3B824}" type="sibTrans" cxnId="{278B432F-533E-4B17-A5C3-23BEE6F475EC}">
      <dgm:prSet/>
      <dgm:spPr/>
      <dgm:t>
        <a:bodyPr/>
        <a:lstStyle/>
        <a:p>
          <a:endParaRPr lang="en-US" noProof="0" dirty="0"/>
        </a:p>
      </dgm:t>
    </dgm:pt>
    <dgm:pt modelId="{0E787E9F-7986-496E-91EA-9759BAAE1962}">
      <dgm:prSet custT="1"/>
      <dgm:spPr/>
      <dgm:t>
        <a:bodyPr/>
        <a:lstStyle/>
        <a:p>
          <a:pPr rtl="0"/>
          <a:r>
            <a:rPr lang="en-US" sz="1800" b="0" noProof="0" dirty="0" smtClean="0"/>
            <a:t>Light Industry Engineering </a:t>
          </a:r>
          <a:endParaRPr lang="en-US" sz="1800" b="0" noProof="0" dirty="0"/>
        </a:p>
      </dgm:t>
    </dgm:pt>
    <dgm:pt modelId="{B769D372-24AF-45E6-8C36-1311C540334C}" type="parTrans" cxnId="{00ADA0AB-122E-4B97-82E8-3CD8D9DBFCE2}">
      <dgm:prSet/>
      <dgm:spPr/>
      <dgm:t>
        <a:bodyPr/>
        <a:lstStyle/>
        <a:p>
          <a:endParaRPr lang="en-US" noProof="0" dirty="0"/>
        </a:p>
      </dgm:t>
    </dgm:pt>
    <dgm:pt modelId="{6122407E-F86B-453A-B51C-E6EEC2C1CD97}" type="sibTrans" cxnId="{00ADA0AB-122E-4B97-82E8-3CD8D9DBFCE2}">
      <dgm:prSet/>
      <dgm:spPr/>
      <dgm:t>
        <a:bodyPr/>
        <a:lstStyle/>
        <a:p>
          <a:endParaRPr lang="en-US" noProof="0" dirty="0"/>
        </a:p>
      </dgm:t>
    </dgm:pt>
    <dgm:pt modelId="{CF80C332-D30B-4F5B-8647-5477D59B8291}">
      <dgm:prSet custT="1"/>
      <dgm:spPr/>
      <dgm:t>
        <a:bodyPr/>
        <a:lstStyle/>
        <a:p>
          <a:pPr rtl="0"/>
          <a:r>
            <a:rPr lang="en-US" sz="1800" b="0" noProof="0" dirty="0" smtClean="0"/>
            <a:t>Environmental Engineering</a:t>
          </a:r>
          <a:endParaRPr lang="en-US" sz="1800" b="0" noProof="0" dirty="0"/>
        </a:p>
      </dgm:t>
    </dgm:pt>
    <dgm:pt modelId="{98CB666E-8289-45DC-A881-F51990DE9C6C}" type="parTrans" cxnId="{55B7CDAB-27C4-46EB-8D97-A0979FAAF9BC}">
      <dgm:prSet/>
      <dgm:spPr/>
      <dgm:t>
        <a:bodyPr/>
        <a:lstStyle/>
        <a:p>
          <a:endParaRPr lang="en-US" noProof="0" dirty="0"/>
        </a:p>
      </dgm:t>
    </dgm:pt>
    <dgm:pt modelId="{A60DB183-453E-424A-8A79-C00B0C407EEB}" type="sibTrans" cxnId="{55B7CDAB-27C4-46EB-8D97-A0979FAAF9BC}">
      <dgm:prSet/>
      <dgm:spPr/>
      <dgm:t>
        <a:bodyPr/>
        <a:lstStyle/>
        <a:p>
          <a:endParaRPr lang="en-US" noProof="0" dirty="0"/>
        </a:p>
      </dgm:t>
    </dgm:pt>
    <dgm:pt modelId="{EC95F9DA-230D-4CB6-83B5-7722F38B35AD}">
      <dgm:prSet custT="1"/>
      <dgm:spPr/>
      <dgm:t>
        <a:bodyPr/>
        <a:lstStyle/>
        <a:p>
          <a:pPr rtl="0"/>
          <a:r>
            <a:rPr lang="en-US" sz="1800" b="0" noProof="0" dirty="0" smtClean="0"/>
            <a:t>Industrial Design Engineering</a:t>
          </a:r>
          <a:endParaRPr lang="en-US" sz="1800" b="0" noProof="0" dirty="0"/>
        </a:p>
      </dgm:t>
    </dgm:pt>
    <dgm:pt modelId="{F251E7ED-F60E-4E99-957B-B3C090593311}" type="parTrans" cxnId="{CF10905E-7D7D-4A30-895E-F50647AE221F}">
      <dgm:prSet/>
      <dgm:spPr/>
      <dgm:t>
        <a:bodyPr/>
        <a:lstStyle/>
        <a:p>
          <a:endParaRPr lang="en-US" noProof="0" dirty="0"/>
        </a:p>
      </dgm:t>
    </dgm:pt>
    <dgm:pt modelId="{1FFF9636-F7DD-43D5-9903-6B1E0D7E033F}" type="sibTrans" cxnId="{CF10905E-7D7D-4A30-895E-F50647AE221F}">
      <dgm:prSet/>
      <dgm:spPr/>
      <dgm:t>
        <a:bodyPr/>
        <a:lstStyle/>
        <a:p>
          <a:endParaRPr lang="en-US" noProof="0" dirty="0"/>
        </a:p>
      </dgm:t>
    </dgm:pt>
    <dgm:pt modelId="{6231D458-3CF6-437C-ADC8-4EBAB06D46F4}">
      <dgm:prSet custT="1"/>
      <dgm:spPr/>
      <dgm:t>
        <a:bodyPr/>
        <a:lstStyle/>
        <a:p>
          <a:pPr rtl="0"/>
          <a:r>
            <a:rPr lang="en-US" sz="1800" b="0" noProof="0" dirty="0" smtClean="0"/>
            <a:t>Commerce and Marketing </a:t>
          </a:r>
          <a:endParaRPr lang="en-US" sz="1800" b="0" noProof="0" dirty="0"/>
        </a:p>
      </dgm:t>
    </dgm:pt>
    <dgm:pt modelId="{CFDB44D5-86F0-42C1-BC4E-50F873C78CFE}" type="parTrans" cxnId="{D73F5485-E65E-439D-A675-6B521971EEE8}">
      <dgm:prSet/>
      <dgm:spPr/>
      <dgm:t>
        <a:bodyPr/>
        <a:lstStyle/>
        <a:p>
          <a:endParaRPr lang="en-US" noProof="0" dirty="0"/>
        </a:p>
      </dgm:t>
    </dgm:pt>
    <dgm:pt modelId="{A80B0488-F414-4525-B0FC-56647B0388E2}" type="sibTrans" cxnId="{D73F5485-E65E-439D-A675-6B521971EEE8}">
      <dgm:prSet/>
      <dgm:spPr/>
      <dgm:t>
        <a:bodyPr/>
        <a:lstStyle/>
        <a:p>
          <a:endParaRPr lang="en-US" noProof="0" dirty="0"/>
        </a:p>
      </dgm:t>
    </dgm:pt>
    <dgm:pt modelId="{5EA14CE0-2EB9-4E9A-BED4-144054659B92}">
      <dgm:prSet custT="1"/>
      <dgm:spPr/>
      <dgm:t>
        <a:bodyPr/>
        <a:lstStyle/>
        <a:p>
          <a:pPr rtl="0"/>
          <a:r>
            <a:rPr lang="en-US" sz="1800" b="0" noProof="0" dirty="0" smtClean="0"/>
            <a:t>Technical Management </a:t>
          </a:r>
          <a:endParaRPr lang="en-US" sz="1800" b="0" noProof="0" dirty="0"/>
        </a:p>
      </dgm:t>
    </dgm:pt>
    <dgm:pt modelId="{8B846665-52D1-4C3D-BF2B-B1DDC79DB307}" type="parTrans" cxnId="{BC2C222D-F3B3-47D7-B83C-AFA777234C8B}">
      <dgm:prSet/>
      <dgm:spPr/>
      <dgm:t>
        <a:bodyPr/>
        <a:lstStyle/>
        <a:p>
          <a:endParaRPr lang="en-US" noProof="0" dirty="0"/>
        </a:p>
      </dgm:t>
    </dgm:pt>
    <dgm:pt modelId="{34D10267-5248-4567-BF5C-98246BB7173F}" type="sibTrans" cxnId="{BC2C222D-F3B3-47D7-B83C-AFA777234C8B}">
      <dgm:prSet/>
      <dgm:spPr/>
      <dgm:t>
        <a:bodyPr/>
        <a:lstStyle/>
        <a:p>
          <a:endParaRPr lang="en-US" noProof="0" dirty="0"/>
        </a:p>
      </dgm:t>
    </dgm:pt>
    <dgm:pt modelId="{E4C15A66-4DD1-4911-8716-AD05F260C361}">
      <dgm:prSet custT="1"/>
      <dgm:spPr/>
      <dgm:t>
        <a:bodyPr/>
        <a:lstStyle/>
        <a:p>
          <a:pPr rtl="0"/>
          <a:r>
            <a:rPr lang="en-US" sz="1800" b="0" i="0" noProof="0" dirty="0" smtClean="0"/>
            <a:t>Land Surveying and Land Management</a:t>
          </a:r>
          <a:endParaRPr lang="en-US" sz="1800" b="0" noProof="0" dirty="0"/>
        </a:p>
      </dgm:t>
    </dgm:pt>
    <dgm:pt modelId="{F41996E2-870B-4FAD-8CF2-6B41C4811661}" type="parTrans" cxnId="{EC226420-2744-411E-9467-4A6A89CA45BD}">
      <dgm:prSet/>
      <dgm:spPr/>
      <dgm:t>
        <a:bodyPr/>
        <a:lstStyle/>
        <a:p>
          <a:endParaRPr lang="en-US" noProof="0" dirty="0"/>
        </a:p>
      </dgm:t>
    </dgm:pt>
    <dgm:pt modelId="{7D0DCD32-4FFD-4FD5-B7A9-7A4A655B0959}" type="sibTrans" cxnId="{EC226420-2744-411E-9467-4A6A89CA45BD}">
      <dgm:prSet/>
      <dgm:spPr/>
      <dgm:t>
        <a:bodyPr/>
        <a:lstStyle/>
        <a:p>
          <a:endParaRPr lang="en-US" noProof="0" dirty="0"/>
        </a:p>
      </dgm:t>
    </dgm:pt>
    <dgm:pt modelId="{2ABE00E6-2984-4C5F-B6B0-8C77986B52A2}">
      <dgm:prSet custT="1"/>
      <dgm:spPr/>
      <dgm:t>
        <a:bodyPr/>
        <a:lstStyle/>
        <a:p>
          <a:pPr rtl="0"/>
          <a:r>
            <a:rPr lang="en-US" sz="1800" b="0" i="0" noProof="0" dirty="0" smtClean="0"/>
            <a:t>Public Administration Management</a:t>
          </a:r>
          <a:endParaRPr lang="en-US" sz="1800" b="0" noProof="0" dirty="0"/>
        </a:p>
      </dgm:t>
    </dgm:pt>
    <dgm:pt modelId="{B5121738-1478-4251-BEEC-7405DE184549}" type="parTrans" cxnId="{1BF81AD8-A1AF-4E9B-9981-5F947F897564}">
      <dgm:prSet/>
      <dgm:spPr/>
      <dgm:t>
        <a:bodyPr/>
        <a:lstStyle/>
        <a:p>
          <a:endParaRPr lang="en-US" noProof="0" dirty="0"/>
        </a:p>
      </dgm:t>
    </dgm:pt>
    <dgm:pt modelId="{39959FC1-09C5-4ECA-A2C5-EFB5CFAC7A66}" type="sibTrans" cxnId="{1BF81AD8-A1AF-4E9B-9981-5F947F897564}">
      <dgm:prSet/>
      <dgm:spPr/>
      <dgm:t>
        <a:bodyPr/>
        <a:lstStyle/>
        <a:p>
          <a:endParaRPr lang="en-US" noProof="0" dirty="0"/>
        </a:p>
      </dgm:t>
    </dgm:pt>
    <dgm:pt modelId="{7939B19B-1727-49AF-B267-59E1B2AEE03F}" type="pres">
      <dgm:prSet presAssocID="{A348F559-CA4B-49B0-840C-5035AD6DBEC9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hu-HU"/>
        </a:p>
      </dgm:t>
    </dgm:pt>
    <dgm:pt modelId="{06BAA000-4C31-4A5B-A107-8B1570E7C829}" type="pres">
      <dgm:prSet presAssocID="{77845947-7CE1-4073-8936-5B9EFDE46A79}" presName="node" presStyleLbl="node1" presStyleIdx="0" presStyleCnt="14" custScaleY="115137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079C2FEF-40D5-494E-9D93-116C5648870B}" type="pres">
      <dgm:prSet presAssocID="{5BCDFFC5-BCC5-4B89-BF66-C8C628F5C410}" presName="sibTrans" presStyleCnt="0"/>
      <dgm:spPr/>
      <dgm:t>
        <a:bodyPr/>
        <a:lstStyle/>
        <a:p>
          <a:endParaRPr lang="hu-HU"/>
        </a:p>
      </dgm:t>
    </dgm:pt>
    <dgm:pt modelId="{39588D73-0822-4B39-9A82-A9BC263A0AAC}" type="pres">
      <dgm:prSet presAssocID="{EAE0CBEC-9B8A-4418-A69D-51EC046D9C38}" presName="node" presStyleLbl="node1" presStyleIdx="1" presStyleCnt="14" custScaleY="115137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60029D74-4C59-4147-B4EE-6730BB5E2A48}" type="pres">
      <dgm:prSet presAssocID="{2BC156A9-D708-4F17-85F2-830F2C41AFAE}" presName="sibTrans" presStyleCnt="0"/>
      <dgm:spPr/>
      <dgm:t>
        <a:bodyPr/>
        <a:lstStyle/>
        <a:p>
          <a:endParaRPr lang="hu-HU"/>
        </a:p>
      </dgm:t>
    </dgm:pt>
    <dgm:pt modelId="{8CF43F09-2B7F-4810-AA4A-DB730F9DCA10}" type="pres">
      <dgm:prSet presAssocID="{895E1C1B-46B7-40A6-9DDF-A51B3BCE82F5}" presName="node" presStyleLbl="node1" presStyleIdx="2" presStyleCnt="14" custScaleY="115137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ACDBE23F-9642-4E83-94CE-198EF46374D5}" type="pres">
      <dgm:prSet presAssocID="{D8F822BC-5869-4530-988C-86D1023B7800}" presName="sibTrans" presStyleCnt="0"/>
      <dgm:spPr/>
      <dgm:t>
        <a:bodyPr/>
        <a:lstStyle/>
        <a:p>
          <a:endParaRPr lang="hu-HU"/>
        </a:p>
      </dgm:t>
    </dgm:pt>
    <dgm:pt modelId="{5267E8AA-20DA-47D3-B893-A2C4DE7BF9C2}" type="pres">
      <dgm:prSet presAssocID="{EC95F9DA-230D-4CB6-83B5-7722F38B35AD}" presName="node" presStyleLbl="node1" presStyleIdx="3" presStyleCnt="14" custScaleY="115137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A6CF6943-0683-4E83-8D02-9D6BEA3176BF}" type="pres">
      <dgm:prSet presAssocID="{1FFF9636-F7DD-43D5-9903-6B1E0D7E033F}" presName="sibTrans" presStyleCnt="0"/>
      <dgm:spPr/>
      <dgm:t>
        <a:bodyPr/>
        <a:lstStyle/>
        <a:p>
          <a:endParaRPr lang="hu-HU"/>
        </a:p>
      </dgm:t>
    </dgm:pt>
    <dgm:pt modelId="{C05B17B5-05D9-4598-8AE2-3FD2BA300096}" type="pres">
      <dgm:prSet presAssocID="{6231D458-3CF6-437C-ADC8-4EBAB06D46F4}" presName="node" presStyleLbl="node1" presStyleIdx="4" presStyleCnt="14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B4B357A5-C25D-48D4-A3A2-C8DB8333F8ED}" type="pres">
      <dgm:prSet presAssocID="{A80B0488-F414-4525-B0FC-56647B0388E2}" presName="sibTrans" presStyleCnt="0"/>
      <dgm:spPr/>
      <dgm:t>
        <a:bodyPr/>
        <a:lstStyle/>
        <a:p>
          <a:endParaRPr lang="hu-HU"/>
        </a:p>
      </dgm:t>
    </dgm:pt>
    <dgm:pt modelId="{BE6449AC-F53F-42F9-83BF-0491C5C5CC0B}" type="pres">
      <dgm:prSet presAssocID="{0E787E9F-7986-496E-91EA-9759BAAE1962}" presName="node" presStyleLbl="node1" presStyleIdx="5" presStyleCnt="14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63160736-3226-44F8-BFF6-9E9B372A4939}" type="pres">
      <dgm:prSet presAssocID="{6122407E-F86B-453A-B51C-E6EEC2C1CD97}" presName="sibTrans" presStyleCnt="0"/>
      <dgm:spPr/>
      <dgm:t>
        <a:bodyPr/>
        <a:lstStyle/>
        <a:p>
          <a:endParaRPr lang="hu-HU"/>
        </a:p>
      </dgm:t>
    </dgm:pt>
    <dgm:pt modelId="{E003DCFC-ABB2-425C-8B0D-BC8A30E35CF4}" type="pres">
      <dgm:prSet presAssocID="{CF80C332-D30B-4F5B-8647-5477D59B8291}" presName="node" presStyleLbl="node1" presStyleIdx="6" presStyleCnt="14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6AB5B911-A3B6-4F87-AD28-645680932D93}" type="pres">
      <dgm:prSet presAssocID="{A60DB183-453E-424A-8A79-C00B0C407EEB}" presName="sibTrans" presStyleCnt="0"/>
      <dgm:spPr/>
      <dgm:t>
        <a:bodyPr/>
        <a:lstStyle/>
        <a:p>
          <a:endParaRPr lang="hu-HU"/>
        </a:p>
      </dgm:t>
    </dgm:pt>
    <dgm:pt modelId="{B872C7CA-3E5C-41F0-B205-58D492DEC723}" type="pres">
      <dgm:prSet presAssocID="{6C1EB9DE-8248-4E55-B3EE-E629D240590A}" presName="node" presStyleLbl="node1" presStyleIdx="7" presStyleCnt="14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47A6ACCB-7A98-4FC1-B4DC-DCCCEE298EA7}" type="pres">
      <dgm:prSet presAssocID="{C210FF9D-F9A6-4633-864B-591783A8DBE4}" presName="sibTrans" presStyleCnt="0"/>
      <dgm:spPr/>
      <dgm:t>
        <a:bodyPr/>
        <a:lstStyle/>
        <a:p>
          <a:endParaRPr lang="hu-HU"/>
        </a:p>
      </dgm:t>
    </dgm:pt>
    <dgm:pt modelId="{60420F5A-BA9C-4047-8888-CE2F210EDB87}" type="pres">
      <dgm:prSet presAssocID="{CD0DB99D-8D26-4FF6-9B0C-15A3CE3324A7}" presName="node" presStyleLbl="node1" presStyleIdx="8" presStyleCnt="14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D5EFFE15-5C94-4DD3-931B-97A4C0D78910}" type="pres">
      <dgm:prSet presAssocID="{5017FB54-291F-44CD-B3DD-24D1E2B3B824}" presName="sibTrans" presStyleCnt="0"/>
      <dgm:spPr/>
      <dgm:t>
        <a:bodyPr/>
        <a:lstStyle/>
        <a:p>
          <a:endParaRPr lang="hu-HU"/>
        </a:p>
      </dgm:t>
    </dgm:pt>
    <dgm:pt modelId="{C5FE8C94-D1D8-4358-A916-21FFD83CCE40}" type="pres">
      <dgm:prSet presAssocID="{5EA14CE0-2EB9-4E9A-BED4-144054659B92}" presName="node" presStyleLbl="node1" presStyleIdx="9" presStyleCnt="14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81104123-A3BA-4B27-B3C2-9C238A828C33}" type="pres">
      <dgm:prSet presAssocID="{34D10267-5248-4567-BF5C-98246BB7173F}" presName="sibTrans" presStyleCnt="0"/>
      <dgm:spPr/>
      <dgm:t>
        <a:bodyPr/>
        <a:lstStyle/>
        <a:p>
          <a:endParaRPr lang="hu-HU"/>
        </a:p>
      </dgm:t>
    </dgm:pt>
    <dgm:pt modelId="{286CD1AA-AFBD-403D-92D7-4515399652C6}" type="pres">
      <dgm:prSet presAssocID="{4FEA9C42-E8DB-46D2-85C7-316F832EB29B}" presName="node" presStyleLbl="node1" presStyleIdx="10" presStyleCnt="14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44D12C05-2CBF-4040-9A37-C6FE202C5AB7}" type="pres">
      <dgm:prSet presAssocID="{8F529AF7-E82E-497C-A735-7E9B8FA61734}" presName="sibTrans" presStyleCnt="0"/>
      <dgm:spPr/>
      <dgm:t>
        <a:bodyPr/>
        <a:lstStyle/>
        <a:p>
          <a:endParaRPr lang="hu-HU"/>
        </a:p>
      </dgm:t>
    </dgm:pt>
    <dgm:pt modelId="{453B4BB4-1667-437B-A551-558417EA10C4}" type="pres">
      <dgm:prSet presAssocID="{302AF010-9208-476D-984D-B0770754C942}" presName="node" presStyleLbl="node1" presStyleIdx="11" presStyleCnt="14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B0A41889-D06E-4D71-A18E-4956DAAEEBA5}" type="pres">
      <dgm:prSet presAssocID="{9B4941DE-DC8B-4D0E-985E-2FC20436E61F}" presName="sibTrans" presStyleCnt="0"/>
      <dgm:spPr/>
    </dgm:pt>
    <dgm:pt modelId="{A402F7AA-4693-4CC0-A41E-E064E53B28DF}" type="pres">
      <dgm:prSet presAssocID="{E4C15A66-4DD1-4911-8716-AD05F260C361}" presName="node" presStyleLbl="node1" presStyleIdx="12" presStyleCnt="14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4C978620-917F-4636-A07D-F9C755012FC7}" type="pres">
      <dgm:prSet presAssocID="{7D0DCD32-4FFD-4FD5-B7A9-7A4A655B0959}" presName="sibTrans" presStyleCnt="0"/>
      <dgm:spPr/>
    </dgm:pt>
    <dgm:pt modelId="{7EB4BE62-1B67-46E4-BF22-B4D3ED072C11}" type="pres">
      <dgm:prSet presAssocID="{2ABE00E6-2984-4C5F-B6B0-8C77986B52A2}" presName="node" presStyleLbl="node1" presStyleIdx="13" presStyleCnt="14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</dgm:ptLst>
  <dgm:cxnLst>
    <dgm:cxn modelId="{0CA09CD3-6F83-4949-AE7B-33194EAC5362}" type="presOf" srcId="{6C1EB9DE-8248-4E55-B3EE-E629D240590A}" destId="{B872C7CA-3E5C-41F0-B205-58D492DEC723}" srcOrd="0" destOrd="0" presId="urn:microsoft.com/office/officeart/2005/8/layout/default#2"/>
    <dgm:cxn modelId="{00A8A7C7-627C-4C2C-900E-D36C53731C13}" type="presOf" srcId="{302AF010-9208-476D-984D-B0770754C942}" destId="{453B4BB4-1667-437B-A551-558417EA10C4}" srcOrd="0" destOrd="0" presId="urn:microsoft.com/office/officeart/2005/8/layout/default#2"/>
    <dgm:cxn modelId="{D73F5485-E65E-439D-A675-6B521971EEE8}" srcId="{A348F559-CA4B-49B0-840C-5035AD6DBEC9}" destId="{6231D458-3CF6-437C-ADC8-4EBAB06D46F4}" srcOrd="4" destOrd="0" parTransId="{CFDB44D5-86F0-42C1-BC4E-50F873C78CFE}" sibTransId="{A80B0488-F414-4525-B0FC-56647B0388E2}"/>
    <dgm:cxn modelId="{48A2EC69-BD3D-4747-A89C-E5DE96C1972A}" type="presOf" srcId="{895E1C1B-46B7-40A6-9DDF-A51B3BCE82F5}" destId="{8CF43F09-2B7F-4810-AA4A-DB730F9DCA10}" srcOrd="0" destOrd="0" presId="urn:microsoft.com/office/officeart/2005/8/layout/default#2"/>
    <dgm:cxn modelId="{CA6C5504-35C3-4EEE-BBAC-6F733F39D270}" type="presOf" srcId="{EC95F9DA-230D-4CB6-83B5-7722F38B35AD}" destId="{5267E8AA-20DA-47D3-B893-A2C4DE7BF9C2}" srcOrd="0" destOrd="0" presId="urn:microsoft.com/office/officeart/2005/8/layout/default#2"/>
    <dgm:cxn modelId="{5BDF2A47-42B3-4274-BE5D-07F1AEB2274E}" type="presOf" srcId="{EAE0CBEC-9B8A-4418-A69D-51EC046D9C38}" destId="{39588D73-0822-4B39-9A82-A9BC263A0AAC}" srcOrd="0" destOrd="0" presId="urn:microsoft.com/office/officeart/2005/8/layout/default#2"/>
    <dgm:cxn modelId="{AFB7CBB6-B382-4EB0-B3F5-2144FB6DB36F}" type="presOf" srcId="{A348F559-CA4B-49B0-840C-5035AD6DBEC9}" destId="{7939B19B-1727-49AF-B267-59E1B2AEE03F}" srcOrd="0" destOrd="0" presId="urn:microsoft.com/office/officeart/2005/8/layout/default#2"/>
    <dgm:cxn modelId="{AF1A8BD3-64B5-4B7A-A8C1-9515CF9F2B98}" type="presOf" srcId="{2ABE00E6-2984-4C5F-B6B0-8C77986B52A2}" destId="{7EB4BE62-1B67-46E4-BF22-B4D3ED072C11}" srcOrd="0" destOrd="0" presId="urn:microsoft.com/office/officeart/2005/8/layout/default#2"/>
    <dgm:cxn modelId="{EA803CA4-56A7-4E3C-927B-E578459BEEBD}" type="presOf" srcId="{77845947-7CE1-4073-8936-5B9EFDE46A79}" destId="{06BAA000-4C31-4A5B-A107-8B1570E7C829}" srcOrd="0" destOrd="0" presId="urn:microsoft.com/office/officeart/2005/8/layout/default#2"/>
    <dgm:cxn modelId="{EC226420-2744-411E-9467-4A6A89CA45BD}" srcId="{A348F559-CA4B-49B0-840C-5035AD6DBEC9}" destId="{E4C15A66-4DD1-4911-8716-AD05F260C361}" srcOrd="12" destOrd="0" parTransId="{F41996E2-870B-4FAD-8CF2-6B41C4811661}" sibTransId="{7D0DCD32-4FFD-4FD5-B7A9-7A4A655B0959}"/>
    <dgm:cxn modelId="{ACE5D5DA-0E59-4B8C-A380-0FB8C7CEE517}" srcId="{A348F559-CA4B-49B0-840C-5035AD6DBEC9}" destId="{302AF010-9208-476D-984D-B0770754C942}" srcOrd="11" destOrd="0" parTransId="{00E7D3D1-DC89-4842-818E-08C1C9F3D503}" sibTransId="{9B4941DE-DC8B-4D0E-985E-2FC20436E61F}"/>
    <dgm:cxn modelId="{CF10905E-7D7D-4A30-895E-F50647AE221F}" srcId="{A348F559-CA4B-49B0-840C-5035AD6DBEC9}" destId="{EC95F9DA-230D-4CB6-83B5-7722F38B35AD}" srcOrd="3" destOrd="0" parTransId="{F251E7ED-F60E-4E99-957B-B3C090593311}" sibTransId="{1FFF9636-F7DD-43D5-9903-6B1E0D7E033F}"/>
    <dgm:cxn modelId="{1BF81AD8-A1AF-4E9B-9981-5F947F897564}" srcId="{A348F559-CA4B-49B0-840C-5035AD6DBEC9}" destId="{2ABE00E6-2984-4C5F-B6B0-8C77986B52A2}" srcOrd="13" destOrd="0" parTransId="{B5121738-1478-4251-BEEC-7405DE184549}" sibTransId="{39959FC1-09C5-4ECA-A2C5-EFB5CFAC7A66}"/>
    <dgm:cxn modelId="{B6F15547-C2BF-4722-9AC6-3EC137A57404}" type="presOf" srcId="{CD0DB99D-8D26-4FF6-9B0C-15A3CE3324A7}" destId="{60420F5A-BA9C-4047-8888-CE2F210EDB87}" srcOrd="0" destOrd="0" presId="urn:microsoft.com/office/officeart/2005/8/layout/default#2"/>
    <dgm:cxn modelId="{E5EB6BB6-BF21-4181-9584-EBEEDCB7C349}" srcId="{A348F559-CA4B-49B0-840C-5035AD6DBEC9}" destId="{4FEA9C42-E8DB-46D2-85C7-316F832EB29B}" srcOrd="10" destOrd="0" parTransId="{8C58B66E-A4D9-4730-A819-DB846A51A540}" sibTransId="{8F529AF7-E82E-497C-A735-7E9B8FA61734}"/>
    <dgm:cxn modelId="{350C7198-6990-4CF6-A5E5-A6AB2A089819}" srcId="{A348F559-CA4B-49B0-840C-5035AD6DBEC9}" destId="{EAE0CBEC-9B8A-4418-A69D-51EC046D9C38}" srcOrd="1" destOrd="0" parTransId="{6723D539-EC19-4D1E-98CC-CE7C63142BD4}" sibTransId="{2BC156A9-D708-4F17-85F2-830F2C41AFAE}"/>
    <dgm:cxn modelId="{E96EC052-54B3-4540-A1B0-3A603C1B854F}" type="presOf" srcId="{CF80C332-D30B-4F5B-8647-5477D59B8291}" destId="{E003DCFC-ABB2-425C-8B0D-BC8A30E35CF4}" srcOrd="0" destOrd="0" presId="urn:microsoft.com/office/officeart/2005/8/layout/default#2"/>
    <dgm:cxn modelId="{7AEE55E8-675A-4934-850E-8B386DB75D74}" type="presOf" srcId="{4FEA9C42-E8DB-46D2-85C7-316F832EB29B}" destId="{286CD1AA-AFBD-403D-92D7-4515399652C6}" srcOrd="0" destOrd="0" presId="urn:microsoft.com/office/officeart/2005/8/layout/default#2"/>
    <dgm:cxn modelId="{00ADA0AB-122E-4B97-82E8-3CD8D9DBFCE2}" srcId="{A348F559-CA4B-49B0-840C-5035AD6DBEC9}" destId="{0E787E9F-7986-496E-91EA-9759BAAE1962}" srcOrd="5" destOrd="0" parTransId="{B769D372-24AF-45E6-8C36-1311C540334C}" sibTransId="{6122407E-F86B-453A-B51C-E6EEC2C1CD97}"/>
    <dgm:cxn modelId="{BC2C222D-F3B3-47D7-B83C-AFA777234C8B}" srcId="{A348F559-CA4B-49B0-840C-5035AD6DBEC9}" destId="{5EA14CE0-2EB9-4E9A-BED4-144054659B92}" srcOrd="9" destOrd="0" parTransId="{8B846665-52D1-4C3D-BF2B-B1DDC79DB307}" sibTransId="{34D10267-5248-4567-BF5C-98246BB7173F}"/>
    <dgm:cxn modelId="{8866B221-E237-40B0-96C7-21F580FDAEDB}" srcId="{A348F559-CA4B-49B0-840C-5035AD6DBEC9}" destId="{895E1C1B-46B7-40A6-9DDF-A51B3BCE82F5}" srcOrd="2" destOrd="0" parTransId="{1C006E95-2A3F-4C67-A8C4-BCB11D53D3C1}" sibTransId="{D8F822BC-5869-4530-988C-86D1023B7800}"/>
    <dgm:cxn modelId="{55B7CDAB-27C4-46EB-8D97-A0979FAAF9BC}" srcId="{A348F559-CA4B-49B0-840C-5035AD6DBEC9}" destId="{CF80C332-D30B-4F5B-8647-5477D59B8291}" srcOrd="6" destOrd="0" parTransId="{98CB666E-8289-45DC-A881-F51990DE9C6C}" sibTransId="{A60DB183-453E-424A-8A79-C00B0C407EEB}"/>
    <dgm:cxn modelId="{FE5B9A0C-1D26-4185-B64A-AAB179746ECC}" srcId="{A348F559-CA4B-49B0-840C-5035AD6DBEC9}" destId="{77845947-7CE1-4073-8936-5B9EFDE46A79}" srcOrd="0" destOrd="0" parTransId="{4D65856A-6D3E-46A5-8223-D52B8889024A}" sibTransId="{5BCDFFC5-BCC5-4B89-BF66-C8C628F5C410}"/>
    <dgm:cxn modelId="{1D1C4C88-3122-43D1-89EA-72EA64C5BF90}" type="presOf" srcId="{E4C15A66-4DD1-4911-8716-AD05F260C361}" destId="{A402F7AA-4693-4CC0-A41E-E064E53B28DF}" srcOrd="0" destOrd="0" presId="urn:microsoft.com/office/officeart/2005/8/layout/default#2"/>
    <dgm:cxn modelId="{69F37924-F32C-45DB-846F-D56D6A22825E}" srcId="{A348F559-CA4B-49B0-840C-5035AD6DBEC9}" destId="{6C1EB9DE-8248-4E55-B3EE-E629D240590A}" srcOrd="7" destOrd="0" parTransId="{4431FA4E-8F44-4076-B321-A68442A17BD9}" sibTransId="{C210FF9D-F9A6-4633-864B-591783A8DBE4}"/>
    <dgm:cxn modelId="{82CCA288-DBD9-47AC-AF75-4943A9031F4E}" type="presOf" srcId="{5EA14CE0-2EB9-4E9A-BED4-144054659B92}" destId="{C5FE8C94-D1D8-4358-A916-21FFD83CCE40}" srcOrd="0" destOrd="0" presId="urn:microsoft.com/office/officeart/2005/8/layout/default#2"/>
    <dgm:cxn modelId="{278B432F-533E-4B17-A5C3-23BEE6F475EC}" srcId="{A348F559-CA4B-49B0-840C-5035AD6DBEC9}" destId="{CD0DB99D-8D26-4FF6-9B0C-15A3CE3324A7}" srcOrd="8" destOrd="0" parTransId="{073F2279-EE34-4E51-A38E-243261ECF016}" sibTransId="{5017FB54-291F-44CD-B3DD-24D1E2B3B824}"/>
    <dgm:cxn modelId="{1BC0357A-5949-4D02-B539-E3B7534551D5}" type="presOf" srcId="{6231D458-3CF6-437C-ADC8-4EBAB06D46F4}" destId="{C05B17B5-05D9-4598-8AE2-3FD2BA300096}" srcOrd="0" destOrd="0" presId="urn:microsoft.com/office/officeart/2005/8/layout/default#2"/>
    <dgm:cxn modelId="{7273BC51-1CA5-4A8F-9751-9A398B821558}" type="presOf" srcId="{0E787E9F-7986-496E-91EA-9759BAAE1962}" destId="{BE6449AC-F53F-42F9-83BF-0491C5C5CC0B}" srcOrd="0" destOrd="0" presId="urn:microsoft.com/office/officeart/2005/8/layout/default#2"/>
    <dgm:cxn modelId="{ADB4BA2A-EA15-45FA-B7C7-2B92AAEDDF74}" type="presParOf" srcId="{7939B19B-1727-49AF-B267-59E1B2AEE03F}" destId="{06BAA000-4C31-4A5B-A107-8B1570E7C829}" srcOrd="0" destOrd="0" presId="urn:microsoft.com/office/officeart/2005/8/layout/default#2"/>
    <dgm:cxn modelId="{B3F0D0E6-0B96-49EB-86D3-FE7DB19E865B}" type="presParOf" srcId="{7939B19B-1727-49AF-B267-59E1B2AEE03F}" destId="{079C2FEF-40D5-494E-9D93-116C5648870B}" srcOrd="1" destOrd="0" presId="urn:microsoft.com/office/officeart/2005/8/layout/default#2"/>
    <dgm:cxn modelId="{834335C1-5299-4AB8-88E0-A9D699B61FDB}" type="presParOf" srcId="{7939B19B-1727-49AF-B267-59E1B2AEE03F}" destId="{39588D73-0822-4B39-9A82-A9BC263A0AAC}" srcOrd="2" destOrd="0" presId="urn:microsoft.com/office/officeart/2005/8/layout/default#2"/>
    <dgm:cxn modelId="{BD8C6A45-BAB3-4E66-A8B1-2596AADE7E7D}" type="presParOf" srcId="{7939B19B-1727-49AF-B267-59E1B2AEE03F}" destId="{60029D74-4C59-4147-B4EE-6730BB5E2A48}" srcOrd="3" destOrd="0" presId="urn:microsoft.com/office/officeart/2005/8/layout/default#2"/>
    <dgm:cxn modelId="{89812EC8-5D41-4DD6-B93D-E9528132236E}" type="presParOf" srcId="{7939B19B-1727-49AF-B267-59E1B2AEE03F}" destId="{8CF43F09-2B7F-4810-AA4A-DB730F9DCA10}" srcOrd="4" destOrd="0" presId="urn:microsoft.com/office/officeart/2005/8/layout/default#2"/>
    <dgm:cxn modelId="{01848FC2-A90D-4152-9BE2-A1B109C97834}" type="presParOf" srcId="{7939B19B-1727-49AF-B267-59E1B2AEE03F}" destId="{ACDBE23F-9642-4E83-94CE-198EF46374D5}" srcOrd="5" destOrd="0" presId="urn:microsoft.com/office/officeart/2005/8/layout/default#2"/>
    <dgm:cxn modelId="{90AC67B0-A7E5-443E-AD0B-26A4C18F00F1}" type="presParOf" srcId="{7939B19B-1727-49AF-B267-59E1B2AEE03F}" destId="{5267E8AA-20DA-47D3-B893-A2C4DE7BF9C2}" srcOrd="6" destOrd="0" presId="urn:microsoft.com/office/officeart/2005/8/layout/default#2"/>
    <dgm:cxn modelId="{29765463-5649-4586-8831-D29D48DACD3B}" type="presParOf" srcId="{7939B19B-1727-49AF-B267-59E1B2AEE03F}" destId="{A6CF6943-0683-4E83-8D02-9D6BEA3176BF}" srcOrd="7" destOrd="0" presId="urn:microsoft.com/office/officeart/2005/8/layout/default#2"/>
    <dgm:cxn modelId="{7B2693B0-754B-451F-A244-F6DEC7BB3FD5}" type="presParOf" srcId="{7939B19B-1727-49AF-B267-59E1B2AEE03F}" destId="{C05B17B5-05D9-4598-8AE2-3FD2BA300096}" srcOrd="8" destOrd="0" presId="urn:microsoft.com/office/officeart/2005/8/layout/default#2"/>
    <dgm:cxn modelId="{0964C21C-0060-46BD-B4B9-29F326CDDF81}" type="presParOf" srcId="{7939B19B-1727-49AF-B267-59E1B2AEE03F}" destId="{B4B357A5-C25D-48D4-A3A2-C8DB8333F8ED}" srcOrd="9" destOrd="0" presId="urn:microsoft.com/office/officeart/2005/8/layout/default#2"/>
    <dgm:cxn modelId="{AE230370-B891-40FF-9379-A90980F39038}" type="presParOf" srcId="{7939B19B-1727-49AF-B267-59E1B2AEE03F}" destId="{BE6449AC-F53F-42F9-83BF-0491C5C5CC0B}" srcOrd="10" destOrd="0" presId="urn:microsoft.com/office/officeart/2005/8/layout/default#2"/>
    <dgm:cxn modelId="{7B70366D-53D9-41E7-8BCF-72B8CBD8E962}" type="presParOf" srcId="{7939B19B-1727-49AF-B267-59E1B2AEE03F}" destId="{63160736-3226-44F8-BFF6-9E9B372A4939}" srcOrd="11" destOrd="0" presId="urn:microsoft.com/office/officeart/2005/8/layout/default#2"/>
    <dgm:cxn modelId="{F66E810D-779E-4A3F-845B-B580A9ED0D3F}" type="presParOf" srcId="{7939B19B-1727-49AF-B267-59E1B2AEE03F}" destId="{E003DCFC-ABB2-425C-8B0D-BC8A30E35CF4}" srcOrd="12" destOrd="0" presId="urn:microsoft.com/office/officeart/2005/8/layout/default#2"/>
    <dgm:cxn modelId="{142186DC-EA1F-4209-8643-6CCBD57E066B}" type="presParOf" srcId="{7939B19B-1727-49AF-B267-59E1B2AEE03F}" destId="{6AB5B911-A3B6-4F87-AD28-645680932D93}" srcOrd="13" destOrd="0" presId="urn:microsoft.com/office/officeart/2005/8/layout/default#2"/>
    <dgm:cxn modelId="{FCF51792-34FD-4665-9730-28BE3D627B51}" type="presParOf" srcId="{7939B19B-1727-49AF-B267-59E1B2AEE03F}" destId="{B872C7CA-3E5C-41F0-B205-58D492DEC723}" srcOrd="14" destOrd="0" presId="urn:microsoft.com/office/officeart/2005/8/layout/default#2"/>
    <dgm:cxn modelId="{F262A7D6-56C1-4C9C-94CB-8992F86435E9}" type="presParOf" srcId="{7939B19B-1727-49AF-B267-59E1B2AEE03F}" destId="{47A6ACCB-7A98-4FC1-B4DC-DCCCEE298EA7}" srcOrd="15" destOrd="0" presId="urn:microsoft.com/office/officeart/2005/8/layout/default#2"/>
    <dgm:cxn modelId="{9B16490A-9BF7-4407-9ACD-BEF30FD03B32}" type="presParOf" srcId="{7939B19B-1727-49AF-B267-59E1B2AEE03F}" destId="{60420F5A-BA9C-4047-8888-CE2F210EDB87}" srcOrd="16" destOrd="0" presId="urn:microsoft.com/office/officeart/2005/8/layout/default#2"/>
    <dgm:cxn modelId="{42BF7C50-268E-4BAF-AC32-B7C48FDCCADB}" type="presParOf" srcId="{7939B19B-1727-49AF-B267-59E1B2AEE03F}" destId="{D5EFFE15-5C94-4DD3-931B-97A4C0D78910}" srcOrd="17" destOrd="0" presId="urn:microsoft.com/office/officeart/2005/8/layout/default#2"/>
    <dgm:cxn modelId="{1B19315C-D959-44B6-9939-891166FC62FB}" type="presParOf" srcId="{7939B19B-1727-49AF-B267-59E1B2AEE03F}" destId="{C5FE8C94-D1D8-4358-A916-21FFD83CCE40}" srcOrd="18" destOrd="0" presId="urn:microsoft.com/office/officeart/2005/8/layout/default#2"/>
    <dgm:cxn modelId="{9E80B185-EB99-4390-B58C-86DBA00AD045}" type="presParOf" srcId="{7939B19B-1727-49AF-B267-59E1B2AEE03F}" destId="{81104123-A3BA-4B27-B3C2-9C238A828C33}" srcOrd="19" destOrd="0" presId="urn:microsoft.com/office/officeart/2005/8/layout/default#2"/>
    <dgm:cxn modelId="{8518957D-91E4-40B5-93CB-A61618ED4897}" type="presParOf" srcId="{7939B19B-1727-49AF-B267-59E1B2AEE03F}" destId="{286CD1AA-AFBD-403D-92D7-4515399652C6}" srcOrd="20" destOrd="0" presId="urn:microsoft.com/office/officeart/2005/8/layout/default#2"/>
    <dgm:cxn modelId="{30963A27-C106-4900-AEFE-840D7B4E0874}" type="presParOf" srcId="{7939B19B-1727-49AF-B267-59E1B2AEE03F}" destId="{44D12C05-2CBF-4040-9A37-C6FE202C5AB7}" srcOrd="21" destOrd="0" presId="urn:microsoft.com/office/officeart/2005/8/layout/default#2"/>
    <dgm:cxn modelId="{5B30021E-1C4A-4C4E-B612-50D4958DABBE}" type="presParOf" srcId="{7939B19B-1727-49AF-B267-59E1B2AEE03F}" destId="{453B4BB4-1667-437B-A551-558417EA10C4}" srcOrd="22" destOrd="0" presId="urn:microsoft.com/office/officeart/2005/8/layout/default#2"/>
    <dgm:cxn modelId="{001FD1A7-C498-4D23-B6A7-D947A6D43467}" type="presParOf" srcId="{7939B19B-1727-49AF-B267-59E1B2AEE03F}" destId="{B0A41889-D06E-4D71-A18E-4956DAAEEBA5}" srcOrd="23" destOrd="0" presId="urn:microsoft.com/office/officeart/2005/8/layout/default#2"/>
    <dgm:cxn modelId="{3E39BEF1-E693-4077-9C33-65549BA19F00}" type="presParOf" srcId="{7939B19B-1727-49AF-B267-59E1B2AEE03F}" destId="{A402F7AA-4693-4CC0-A41E-E064E53B28DF}" srcOrd="24" destOrd="0" presId="urn:microsoft.com/office/officeart/2005/8/layout/default#2"/>
    <dgm:cxn modelId="{BC0AA75E-8B88-4D76-B7D8-41B770AFEAA9}" type="presParOf" srcId="{7939B19B-1727-49AF-B267-59E1B2AEE03F}" destId="{4C978620-917F-4636-A07D-F9C755012FC7}" srcOrd="25" destOrd="0" presId="urn:microsoft.com/office/officeart/2005/8/layout/default#2"/>
    <dgm:cxn modelId="{12906638-A595-419F-9CA9-A319924262A5}" type="presParOf" srcId="{7939B19B-1727-49AF-B267-59E1B2AEE03F}" destId="{7EB4BE62-1B67-46E4-BF22-B4D3ED072C11}" srcOrd="26" destOrd="0" presId="urn:microsoft.com/office/officeart/2005/8/layout/default#2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912031B-7EAB-49D7-B0DF-93D8A98B02A0}" type="doc">
      <dgm:prSet loTypeId="urn:microsoft.com/office/officeart/2005/8/layout/default#3" loCatId="list" qsTypeId="urn:microsoft.com/office/officeart/2005/8/quickstyle/3d9" qsCatId="3D" csTypeId="urn:microsoft.com/office/officeart/2005/8/colors/accent2_2" csCatId="accent2" phldr="1"/>
      <dgm:spPr/>
      <dgm:t>
        <a:bodyPr/>
        <a:lstStyle/>
        <a:p>
          <a:endParaRPr lang="hu-HU"/>
        </a:p>
      </dgm:t>
    </dgm:pt>
    <dgm:pt modelId="{B25B4A6C-B684-4679-8896-4821ABFD12FA}">
      <dgm:prSet custT="1"/>
      <dgm:spPr>
        <a:solidFill>
          <a:srgbClr val="1F6299"/>
        </a:solidFill>
      </dgm:spPr>
      <dgm:t>
        <a:bodyPr/>
        <a:lstStyle/>
        <a:p>
          <a:r>
            <a:rPr lang="en-US" sz="2000" noProof="0" dirty="0" smtClean="0"/>
            <a:t>Engineering Teaching </a:t>
          </a:r>
          <a:endParaRPr lang="en-US" sz="2000" noProof="0" dirty="0"/>
        </a:p>
      </dgm:t>
    </dgm:pt>
    <dgm:pt modelId="{A533EE54-DFB3-47EC-9163-2D80A60C8AC9}" type="parTrans" cxnId="{C70D970C-638C-4227-82FF-7A116952CD57}">
      <dgm:prSet/>
      <dgm:spPr/>
      <dgm:t>
        <a:bodyPr/>
        <a:lstStyle/>
        <a:p>
          <a:endParaRPr lang="en-US" noProof="0" dirty="0"/>
        </a:p>
      </dgm:t>
    </dgm:pt>
    <dgm:pt modelId="{E42B10B1-E65E-45F0-8832-CC9749A2A0F2}" type="sibTrans" cxnId="{C70D970C-638C-4227-82FF-7A116952CD57}">
      <dgm:prSet/>
      <dgm:spPr/>
      <dgm:t>
        <a:bodyPr/>
        <a:lstStyle/>
        <a:p>
          <a:endParaRPr lang="en-US" noProof="0" dirty="0"/>
        </a:p>
      </dgm:t>
    </dgm:pt>
    <dgm:pt modelId="{5700788A-657E-4569-BF18-E37BEB8491C2}">
      <dgm:prSet custT="1"/>
      <dgm:spPr>
        <a:solidFill>
          <a:srgbClr val="1F6299"/>
        </a:solidFill>
      </dgm:spPr>
      <dgm:t>
        <a:bodyPr/>
        <a:lstStyle/>
        <a:p>
          <a:r>
            <a:rPr lang="en-US" sz="2000" noProof="0" dirty="0" smtClean="0"/>
            <a:t>Enterprise Management</a:t>
          </a:r>
          <a:endParaRPr lang="en-US" sz="2000" b="1" noProof="0" dirty="0"/>
        </a:p>
      </dgm:t>
    </dgm:pt>
    <dgm:pt modelId="{46308022-0B70-46B9-9FF8-AFD198B8A7FE}" type="parTrans" cxnId="{0CA4AB1A-BEF0-476A-9AD2-9ED87D36DD2C}">
      <dgm:prSet/>
      <dgm:spPr/>
      <dgm:t>
        <a:bodyPr/>
        <a:lstStyle/>
        <a:p>
          <a:endParaRPr lang="en-US" noProof="0" dirty="0"/>
        </a:p>
      </dgm:t>
    </dgm:pt>
    <dgm:pt modelId="{CF58BD83-2A1B-4BDE-B52A-BC480F5A2838}" type="sibTrans" cxnId="{0CA4AB1A-BEF0-476A-9AD2-9ED87D36DD2C}">
      <dgm:prSet/>
      <dgm:spPr/>
      <dgm:t>
        <a:bodyPr/>
        <a:lstStyle/>
        <a:p>
          <a:endParaRPr lang="en-US" noProof="0" dirty="0"/>
        </a:p>
      </dgm:t>
    </dgm:pt>
    <dgm:pt modelId="{8ED2C53E-0F1E-4684-8B83-841DF70CFFB1}">
      <dgm:prSet custT="1"/>
      <dgm:spPr>
        <a:solidFill>
          <a:srgbClr val="1F6299"/>
        </a:solidFill>
      </dgm:spPr>
      <dgm:t>
        <a:bodyPr/>
        <a:lstStyle/>
        <a:p>
          <a:r>
            <a:rPr lang="en-US" sz="2000" noProof="0" dirty="0" smtClean="0"/>
            <a:t>Computer Engineering </a:t>
          </a:r>
          <a:endParaRPr lang="en-US" sz="2000" b="1" noProof="0" dirty="0"/>
        </a:p>
      </dgm:t>
    </dgm:pt>
    <dgm:pt modelId="{B2783F66-1323-42C9-9F25-0FACA7BB6394}" type="parTrans" cxnId="{0F927283-86A2-422F-987B-2DE1C96EAEC2}">
      <dgm:prSet/>
      <dgm:spPr/>
      <dgm:t>
        <a:bodyPr/>
        <a:lstStyle/>
        <a:p>
          <a:endParaRPr lang="en-US" noProof="0" dirty="0"/>
        </a:p>
      </dgm:t>
    </dgm:pt>
    <dgm:pt modelId="{91E47467-621F-4237-815B-9C2FF15223DB}" type="sibTrans" cxnId="{0F927283-86A2-422F-987B-2DE1C96EAEC2}">
      <dgm:prSet/>
      <dgm:spPr/>
      <dgm:t>
        <a:bodyPr/>
        <a:lstStyle/>
        <a:p>
          <a:endParaRPr lang="en-US" noProof="0" dirty="0"/>
        </a:p>
      </dgm:t>
    </dgm:pt>
    <dgm:pt modelId="{EB52E0EC-2B3A-473E-B5C2-DAED126A80DC}">
      <dgm:prSet custT="1"/>
      <dgm:spPr>
        <a:solidFill>
          <a:srgbClr val="1F6299"/>
        </a:solidFill>
      </dgm:spPr>
      <dgm:t>
        <a:bodyPr/>
        <a:lstStyle/>
        <a:p>
          <a:r>
            <a:rPr lang="en-US" sz="2000" b="1" noProof="0" dirty="0" smtClean="0"/>
            <a:t>Light Industry Engineering</a:t>
          </a:r>
          <a:endParaRPr lang="en-US" sz="2000" b="1" noProof="0" dirty="0"/>
        </a:p>
      </dgm:t>
    </dgm:pt>
    <dgm:pt modelId="{8D883CB4-03E4-4E60-946D-B62FB1044CF2}" type="parTrans" cxnId="{063BC4D5-D32C-405F-8B1E-8E9446CAF632}">
      <dgm:prSet/>
      <dgm:spPr/>
      <dgm:t>
        <a:bodyPr/>
        <a:lstStyle/>
        <a:p>
          <a:endParaRPr lang="en-US" noProof="0" dirty="0"/>
        </a:p>
      </dgm:t>
    </dgm:pt>
    <dgm:pt modelId="{E64ED158-2547-4379-A04D-A4E3B9E7C3C7}" type="sibTrans" cxnId="{063BC4D5-D32C-405F-8B1E-8E9446CAF632}">
      <dgm:prSet/>
      <dgm:spPr/>
      <dgm:t>
        <a:bodyPr/>
        <a:lstStyle/>
        <a:p>
          <a:endParaRPr lang="en-US" noProof="0" dirty="0"/>
        </a:p>
      </dgm:t>
    </dgm:pt>
    <dgm:pt modelId="{2E41ADC7-17E6-43E6-AC2F-0BACCCCB7525}">
      <dgm:prSet custT="1"/>
      <dgm:spPr>
        <a:solidFill>
          <a:srgbClr val="1F6299"/>
        </a:solidFill>
      </dgm:spPr>
      <dgm:t>
        <a:bodyPr/>
        <a:lstStyle/>
        <a:p>
          <a:r>
            <a:rPr lang="en-US" sz="1900" b="1" noProof="0" dirty="0" err="1" smtClean="0"/>
            <a:t>Mechatronical</a:t>
          </a:r>
          <a:r>
            <a:rPr lang="en-US" sz="1900" b="1" noProof="0" dirty="0" smtClean="0"/>
            <a:t> Engineering</a:t>
          </a:r>
        </a:p>
      </dgm:t>
    </dgm:pt>
    <dgm:pt modelId="{9D22E499-176A-4F3E-9C3F-510B56DC3456}" type="parTrans" cxnId="{AE95E37C-F4A8-4295-B7BB-097AC2029801}">
      <dgm:prSet/>
      <dgm:spPr/>
      <dgm:t>
        <a:bodyPr/>
        <a:lstStyle/>
        <a:p>
          <a:endParaRPr lang="en-US" noProof="0" dirty="0"/>
        </a:p>
      </dgm:t>
    </dgm:pt>
    <dgm:pt modelId="{30BEBEFD-1771-4C79-8453-D8A2CEB961E6}" type="sibTrans" cxnId="{AE95E37C-F4A8-4295-B7BB-097AC2029801}">
      <dgm:prSet/>
      <dgm:spPr/>
      <dgm:t>
        <a:bodyPr/>
        <a:lstStyle/>
        <a:p>
          <a:endParaRPr lang="en-US" noProof="0" dirty="0"/>
        </a:p>
      </dgm:t>
    </dgm:pt>
    <dgm:pt modelId="{ECD6F432-6B12-443E-B329-96C5827E2C79}">
      <dgm:prSet phldrT="[Szöveg]" custT="1"/>
      <dgm:spPr>
        <a:solidFill>
          <a:srgbClr val="1F6299"/>
        </a:solidFill>
      </dgm:spPr>
      <dgm:t>
        <a:bodyPr/>
        <a:lstStyle/>
        <a:p>
          <a:r>
            <a:rPr lang="en-US" sz="2000" noProof="0" dirty="0" smtClean="0"/>
            <a:t>Security Technology Engineering</a:t>
          </a:r>
          <a:endParaRPr lang="en-US" sz="2000" noProof="0" dirty="0"/>
        </a:p>
      </dgm:t>
    </dgm:pt>
    <dgm:pt modelId="{DBDF4E75-7E51-4D0A-B01B-9E0D0955C644}" type="parTrans" cxnId="{0FE5C0F6-2550-482E-92D0-DA486F97048F}">
      <dgm:prSet/>
      <dgm:spPr/>
      <dgm:t>
        <a:bodyPr/>
        <a:lstStyle/>
        <a:p>
          <a:endParaRPr lang="en-US" noProof="0" dirty="0"/>
        </a:p>
      </dgm:t>
    </dgm:pt>
    <dgm:pt modelId="{345E1CE4-2549-4B9F-BC36-C4FDE011C1B7}" type="sibTrans" cxnId="{0FE5C0F6-2550-482E-92D0-DA486F97048F}">
      <dgm:prSet/>
      <dgm:spPr/>
      <dgm:t>
        <a:bodyPr/>
        <a:lstStyle/>
        <a:p>
          <a:endParaRPr lang="en-US" noProof="0" dirty="0"/>
        </a:p>
      </dgm:t>
    </dgm:pt>
    <dgm:pt modelId="{59185941-9D0E-4200-84EA-8330CA84A97A}">
      <dgm:prSet custT="1"/>
      <dgm:spPr>
        <a:solidFill>
          <a:srgbClr val="1F6299"/>
        </a:solidFill>
      </dgm:spPr>
      <dgm:t>
        <a:bodyPr/>
        <a:lstStyle/>
        <a:p>
          <a:r>
            <a:rPr lang="en-US" sz="2000" b="1" noProof="0" dirty="0" smtClean="0"/>
            <a:t>Electrical Engineering</a:t>
          </a:r>
        </a:p>
      </dgm:t>
    </dgm:pt>
    <dgm:pt modelId="{525BF1D1-BA6E-4A2F-BDD9-FE261F1FD820}" type="sibTrans" cxnId="{340FFED7-7A41-4844-BBB9-B486A56369EE}">
      <dgm:prSet/>
      <dgm:spPr/>
      <dgm:t>
        <a:bodyPr/>
        <a:lstStyle/>
        <a:p>
          <a:endParaRPr lang="en-US" noProof="0" dirty="0"/>
        </a:p>
      </dgm:t>
    </dgm:pt>
    <dgm:pt modelId="{BB26BAF8-8A1F-4301-A25D-9F466EA05B9E}" type="parTrans" cxnId="{340FFED7-7A41-4844-BBB9-B486A56369EE}">
      <dgm:prSet/>
      <dgm:spPr/>
      <dgm:t>
        <a:bodyPr/>
        <a:lstStyle/>
        <a:p>
          <a:endParaRPr lang="en-US" noProof="0" dirty="0"/>
        </a:p>
      </dgm:t>
    </dgm:pt>
    <dgm:pt modelId="{A496166B-4766-4EEE-9556-DF69FC4FEDFE}">
      <dgm:prSet custT="1"/>
      <dgm:spPr>
        <a:solidFill>
          <a:srgbClr val="1F6299"/>
        </a:solidFill>
      </dgm:spPr>
      <dgm:t>
        <a:bodyPr/>
        <a:lstStyle/>
        <a:p>
          <a:r>
            <a:rPr lang="en-US" sz="2000" b="1" noProof="0" dirty="0" smtClean="0"/>
            <a:t>Applied Mathematics</a:t>
          </a:r>
        </a:p>
      </dgm:t>
    </dgm:pt>
    <dgm:pt modelId="{FA5043EE-F353-4A09-B838-E412FFA8EBE2}" type="parTrans" cxnId="{47747C22-5CDA-4616-8D1A-09085657C398}">
      <dgm:prSet/>
      <dgm:spPr/>
      <dgm:t>
        <a:bodyPr/>
        <a:lstStyle/>
        <a:p>
          <a:endParaRPr lang="en-US" noProof="0" dirty="0"/>
        </a:p>
      </dgm:t>
    </dgm:pt>
    <dgm:pt modelId="{C7ED0A96-6457-440B-9E88-7E2CC5400DE1}" type="sibTrans" cxnId="{47747C22-5CDA-4616-8D1A-09085657C398}">
      <dgm:prSet/>
      <dgm:spPr/>
      <dgm:t>
        <a:bodyPr/>
        <a:lstStyle/>
        <a:p>
          <a:endParaRPr lang="en-US" noProof="0" dirty="0"/>
        </a:p>
      </dgm:t>
    </dgm:pt>
    <dgm:pt modelId="{39BC6248-1F5C-4C7C-A200-9FE484D106E5}">
      <dgm:prSet custT="1"/>
      <dgm:spPr>
        <a:solidFill>
          <a:srgbClr val="1F6299"/>
        </a:solidFill>
      </dgm:spPr>
      <dgm:t>
        <a:bodyPr/>
        <a:lstStyle/>
        <a:p>
          <a:r>
            <a:rPr lang="en-US" sz="2000" b="1" i="0" u="none" noProof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Land Management</a:t>
          </a:r>
          <a:endParaRPr lang="en-US" sz="2000" b="1" u="none" noProof="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F692A6D-4FFC-4055-A582-29A91823926D}" type="parTrans" cxnId="{79F47ED4-CAEE-46C2-AA77-15C4F5E5F82F}">
      <dgm:prSet/>
      <dgm:spPr/>
      <dgm:t>
        <a:bodyPr/>
        <a:lstStyle/>
        <a:p>
          <a:endParaRPr lang="en-US" noProof="0" dirty="0"/>
        </a:p>
      </dgm:t>
    </dgm:pt>
    <dgm:pt modelId="{415514D8-37CA-4498-BC4D-083FF2069210}" type="sibTrans" cxnId="{79F47ED4-CAEE-46C2-AA77-15C4F5E5F82F}">
      <dgm:prSet/>
      <dgm:spPr/>
      <dgm:t>
        <a:bodyPr/>
        <a:lstStyle/>
        <a:p>
          <a:endParaRPr lang="en-US" noProof="0" dirty="0"/>
        </a:p>
      </dgm:t>
    </dgm:pt>
    <dgm:pt modelId="{2A7D8693-83C1-41E8-BC0F-243C593880DA}" type="pres">
      <dgm:prSet presAssocID="{4912031B-7EAB-49D7-B0DF-93D8A98B02A0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hu-HU"/>
        </a:p>
      </dgm:t>
    </dgm:pt>
    <dgm:pt modelId="{964F686C-775F-4981-B299-F40D0F000B77}" type="pres">
      <dgm:prSet presAssocID="{ECD6F432-6B12-443E-B329-96C5827E2C79}" presName="node" presStyleLbl="node1" presStyleIdx="0" presStyleCnt="9" custScaleX="67007" custScaleY="68899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ABF83CE9-442D-4E5B-B766-3E09EEB42600}" type="pres">
      <dgm:prSet presAssocID="{345E1CE4-2549-4B9F-BC36-C4FDE011C1B7}" presName="sibTrans" presStyleCnt="0"/>
      <dgm:spPr/>
      <dgm:t>
        <a:bodyPr/>
        <a:lstStyle/>
        <a:p>
          <a:endParaRPr lang="hu-HU"/>
        </a:p>
      </dgm:t>
    </dgm:pt>
    <dgm:pt modelId="{D0D39957-4C65-49C4-BC22-59839F469E8D}" type="pres">
      <dgm:prSet presAssocID="{B25B4A6C-B684-4679-8896-4821ABFD12FA}" presName="node" presStyleLbl="node1" presStyleIdx="1" presStyleCnt="9" custScaleX="67007" custScaleY="68899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7DF1D78C-B781-44BA-A441-D49155DFFCAA}" type="pres">
      <dgm:prSet presAssocID="{E42B10B1-E65E-45F0-8832-CC9749A2A0F2}" presName="sibTrans" presStyleCnt="0"/>
      <dgm:spPr/>
      <dgm:t>
        <a:bodyPr/>
        <a:lstStyle/>
        <a:p>
          <a:endParaRPr lang="hu-HU"/>
        </a:p>
      </dgm:t>
    </dgm:pt>
    <dgm:pt modelId="{22046B0A-BEFF-486D-8111-B83CBA392DD7}" type="pres">
      <dgm:prSet presAssocID="{5700788A-657E-4569-BF18-E37BEB8491C2}" presName="node" presStyleLbl="node1" presStyleIdx="2" presStyleCnt="9" custScaleX="67007" custScaleY="68899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D0676720-31DF-47E1-8F0C-419EC7D1ECCE}" type="pres">
      <dgm:prSet presAssocID="{CF58BD83-2A1B-4BDE-B52A-BC480F5A2838}" presName="sibTrans" presStyleCnt="0"/>
      <dgm:spPr/>
      <dgm:t>
        <a:bodyPr/>
        <a:lstStyle/>
        <a:p>
          <a:endParaRPr lang="hu-HU"/>
        </a:p>
      </dgm:t>
    </dgm:pt>
    <dgm:pt modelId="{C28D42B0-864C-4D8B-9500-C769613D8E6B}" type="pres">
      <dgm:prSet presAssocID="{8ED2C53E-0F1E-4684-8B83-841DF70CFFB1}" presName="node" presStyleLbl="node1" presStyleIdx="3" presStyleCnt="9" custScaleX="67007" custScaleY="68899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D48A40E3-B376-493D-993E-49C3DE0B3008}" type="pres">
      <dgm:prSet presAssocID="{91E47467-621F-4237-815B-9C2FF15223DB}" presName="sibTrans" presStyleCnt="0"/>
      <dgm:spPr/>
      <dgm:t>
        <a:bodyPr/>
        <a:lstStyle/>
        <a:p>
          <a:endParaRPr lang="hu-HU"/>
        </a:p>
      </dgm:t>
    </dgm:pt>
    <dgm:pt modelId="{DBECE56F-B7E7-40AD-B0D0-114CF7D1C896}" type="pres">
      <dgm:prSet presAssocID="{EB52E0EC-2B3A-473E-B5C2-DAED126A80DC}" presName="node" presStyleLbl="node1" presStyleIdx="4" presStyleCnt="9" custScaleX="67007" custScaleY="68899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840F2F28-4926-420D-BE61-CBC6526AE01D}" type="pres">
      <dgm:prSet presAssocID="{E64ED158-2547-4379-A04D-A4E3B9E7C3C7}" presName="sibTrans" presStyleCnt="0"/>
      <dgm:spPr/>
      <dgm:t>
        <a:bodyPr/>
        <a:lstStyle/>
        <a:p>
          <a:endParaRPr lang="hu-HU"/>
        </a:p>
      </dgm:t>
    </dgm:pt>
    <dgm:pt modelId="{1DD2FE3E-9986-40CA-A5C3-696ED8D1BD1A}" type="pres">
      <dgm:prSet presAssocID="{2E41ADC7-17E6-43E6-AC2F-0BACCCCB7525}" presName="node" presStyleLbl="node1" presStyleIdx="5" presStyleCnt="9" custScaleX="67007" custScaleY="68899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286D6957-9766-4375-A565-2C6D0A600689}" type="pres">
      <dgm:prSet presAssocID="{30BEBEFD-1771-4C79-8453-D8A2CEB961E6}" presName="sibTrans" presStyleCnt="0"/>
      <dgm:spPr/>
      <dgm:t>
        <a:bodyPr/>
        <a:lstStyle/>
        <a:p>
          <a:endParaRPr lang="hu-HU"/>
        </a:p>
      </dgm:t>
    </dgm:pt>
    <dgm:pt modelId="{6BE2A382-CA6C-4E99-AEFA-2415C97D12D5}" type="pres">
      <dgm:prSet presAssocID="{59185941-9D0E-4200-84EA-8330CA84A97A}" presName="node" presStyleLbl="node1" presStyleIdx="6" presStyleCnt="9" custScaleX="104144" custScaleY="68899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91F86B36-2B59-4613-B236-EA75ABE847BD}" type="pres">
      <dgm:prSet presAssocID="{525BF1D1-BA6E-4A2F-BDD9-FE261F1FD820}" presName="sibTrans" presStyleCnt="0"/>
      <dgm:spPr/>
    </dgm:pt>
    <dgm:pt modelId="{DF642883-3C2C-4014-8C5D-847F7FBCA3DE}" type="pres">
      <dgm:prSet presAssocID="{A496166B-4766-4EEE-9556-DF69FC4FEDFE}" presName="node" presStyleLbl="node1" presStyleIdx="7" presStyleCnt="9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DDEAF940-B9B8-4955-AE99-546B5850F5BA}" type="pres">
      <dgm:prSet presAssocID="{C7ED0A96-6457-440B-9E88-7E2CC5400DE1}" presName="sibTrans" presStyleCnt="0"/>
      <dgm:spPr/>
    </dgm:pt>
    <dgm:pt modelId="{E3E94DF7-6B57-4477-B66F-8FF6F538A669}" type="pres">
      <dgm:prSet presAssocID="{39BC6248-1F5C-4C7C-A200-9FE484D106E5}" presName="node" presStyleLbl="node1" presStyleIdx="8" presStyleCnt="9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</dgm:ptLst>
  <dgm:cxnLst>
    <dgm:cxn modelId="{063BC4D5-D32C-405F-8B1E-8E9446CAF632}" srcId="{4912031B-7EAB-49D7-B0DF-93D8A98B02A0}" destId="{EB52E0EC-2B3A-473E-B5C2-DAED126A80DC}" srcOrd="4" destOrd="0" parTransId="{8D883CB4-03E4-4E60-946D-B62FB1044CF2}" sibTransId="{E64ED158-2547-4379-A04D-A4E3B9E7C3C7}"/>
    <dgm:cxn modelId="{67C97B13-4C56-47D8-B127-E09B07BF8BA9}" type="presOf" srcId="{EB52E0EC-2B3A-473E-B5C2-DAED126A80DC}" destId="{DBECE56F-B7E7-40AD-B0D0-114CF7D1C896}" srcOrd="0" destOrd="0" presId="urn:microsoft.com/office/officeart/2005/8/layout/default#3"/>
    <dgm:cxn modelId="{79F47ED4-CAEE-46C2-AA77-15C4F5E5F82F}" srcId="{4912031B-7EAB-49D7-B0DF-93D8A98B02A0}" destId="{39BC6248-1F5C-4C7C-A200-9FE484D106E5}" srcOrd="8" destOrd="0" parTransId="{1F692A6D-4FFC-4055-A582-29A91823926D}" sibTransId="{415514D8-37CA-4498-BC4D-083FF2069210}"/>
    <dgm:cxn modelId="{80E5D7A3-B219-4BA7-9076-2725C8F0D3A7}" type="presOf" srcId="{2E41ADC7-17E6-43E6-AC2F-0BACCCCB7525}" destId="{1DD2FE3E-9986-40CA-A5C3-696ED8D1BD1A}" srcOrd="0" destOrd="0" presId="urn:microsoft.com/office/officeart/2005/8/layout/default#3"/>
    <dgm:cxn modelId="{0FE5C0F6-2550-482E-92D0-DA486F97048F}" srcId="{4912031B-7EAB-49D7-B0DF-93D8A98B02A0}" destId="{ECD6F432-6B12-443E-B329-96C5827E2C79}" srcOrd="0" destOrd="0" parTransId="{DBDF4E75-7E51-4D0A-B01B-9E0D0955C644}" sibTransId="{345E1CE4-2549-4B9F-BC36-C4FDE011C1B7}"/>
    <dgm:cxn modelId="{61A37B28-6D21-498A-B09C-04794A72E96F}" type="presOf" srcId="{59185941-9D0E-4200-84EA-8330CA84A97A}" destId="{6BE2A382-CA6C-4E99-AEFA-2415C97D12D5}" srcOrd="0" destOrd="0" presId="urn:microsoft.com/office/officeart/2005/8/layout/default#3"/>
    <dgm:cxn modelId="{C70D970C-638C-4227-82FF-7A116952CD57}" srcId="{4912031B-7EAB-49D7-B0DF-93D8A98B02A0}" destId="{B25B4A6C-B684-4679-8896-4821ABFD12FA}" srcOrd="1" destOrd="0" parTransId="{A533EE54-DFB3-47EC-9163-2D80A60C8AC9}" sibTransId="{E42B10B1-E65E-45F0-8832-CC9749A2A0F2}"/>
    <dgm:cxn modelId="{0F927283-86A2-422F-987B-2DE1C96EAEC2}" srcId="{4912031B-7EAB-49D7-B0DF-93D8A98B02A0}" destId="{8ED2C53E-0F1E-4684-8B83-841DF70CFFB1}" srcOrd="3" destOrd="0" parTransId="{B2783F66-1323-42C9-9F25-0FACA7BB6394}" sibTransId="{91E47467-621F-4237-815B-9C2FF15223DB}"/>
    <dgm:cxn modelId="{CB4DD1A7-E5CD-45B1-9279-1F3872983F85}" type="presOf" srcId="{5700788A-657E-4569-BF18-E37BEB8491C2}" destId="{22046B0A-BEFF-486D-8111-B83CBA392DD7}" srcOrd="0" destOrd="0" presId="urn:microsoft.com/office/officeart/2005/8/layout/default#3"/>
    <dgm:cxn modelId="{C9DDB901-F809-4414-9D60-15BAFE8E0319}" type="presOf" srcId="{39BC6248-1F5C-4C7C-A200-9FE484D106E5}" destId="{E3E94DF7-6B57-4477-B66F-8FF6F538A669}" srcOrd="0" destOrd="0" presId="urn:microsoft.com/office/officeart/2005/8/layout/default#3"/>
    <dgm:cxn modelId="{47747C22-5CDA-4616-8D1A-09085657C398}" srcId="{4912031B-7EAB-49D7-B0DF-93D8A98B02A0}" destId="{A496166B-4766-4EEE-9556-DF69FC4FEDFE}" srcOrd="7" destOrd="0" parTransId="{FA5043EE-F353-4A09-B838-E412FFA8EBE2}" sibTransId="{C7ED0A96-6457-440B-9E88-7E2CC5400DE1}"/>
    <dgm:cxn modelId="{0CA4AB1A-BEF0-476A-9AD2-9ED87D36DD2C}" srcId="{4912031B-7EAB-49D7-B0DF-93D8A98B02A0}" destId="{5700788A-657E-4569-BF18-E37BEB8491C2}" srcOrd="2" destOrd="0" parTransId="{46308022-0B70-46B9-9FF8-AFD198B8A7FE}" sibTransId="{CF58BD83-2A1B-4BDE-B52A-BC480F5A2838}"/>
    <dgm:cxn modelId="{3ECF7695-7626-486F-BCD4-97DE142579AF}" type="presOf" srcId="{ECD6F432-6B12-443E-B329-96C5827E2C79}" destId="{964F686C-775F-4981-B299-F40D0F000B77}" srcOrd="0" destOrd="0" presId="urn:microsoft.com/office/officeart/2005/8/layout/default#3"/>
    <dgm:cxn modelId="{57D73A6F-9E45-471C-A285-6B2B913D542D}" type="presOf" srcId="{4912031B-7EAB-49D7-B0DF-93D8A98B02A0}" destId="{2A7D8693-83C1-41E8-BC0F-243C593880DA}" srcOrd="0" destOrd="0" presId="urn:microsoft.com/office/officeart/2005/8/layout/default#3"/>
    <dgm:cxn modelId="{AE95E37C-F4A8-4295-B7BB-097AC2029801}" srcId="{4912031B-7EAB-49D7-B0DF-93D8A98B02A0}" destId="{2E41ADC7-17E6-43E6-AC2F-0BACCCCB7525}" srcOrd="5" destOrd="0" parTransId="{9D22E499-176A-4F3E-9C3F-510B56DC3456}" sibTransId="{30BEBEFD-1771-4C79-8453-D8A2CEB961E6}"/>
    <dgm:cxn modelId="{40717D5B-133C-4501-886B-CE433DB62E05}" type="presOf" srcId="{A496166B-4766-4EEE-9556-DF69FC4FEDFE}" destId="{DF642883-3C2C-4014-8C5D-847F7FBCA3DE}" srcOrd="0" destOrd="0" presId="urn:microsoft.com/office/officeart/2005/8/layout/default#3"/>
    <dgm:cxn modelId="{1AA65CC5-D555-4795-BB05-1D90B7D3234F}" type="presOf" srcId="{B25B4A6C-B684-4679-8896-4821ABFD12FA}" destId="{D0D39957-4C65-49C4-BC22-59839F469E8D}" srcOrd="0" destOrd="0" presId="urn:microsoft.com/office/officeart/2005/8/layout/default#3"/>
    <dgm:cxn modelId="{340FFED7-7A41-4844-BBB9-B486A56369EE}" srcId="{4912031B-7EAB-49D7-B0DF-93D8A98B02A0}" destId="{59185941-9D0E-4200-84EA-8330CA84A97A}" srcOrd="6" destOrd="0" parTransId="{BB26BAF8-8A1F-4301-A25D-9F466EA05B9E}" sibTransId="{525BF1D1-BA6E-4A2F-BDD9-FE261F1FD820}"/>
    <dgm:cxn modelId="{F9B3EC46-B185-4894-920E-FB78C9060D0A}" type="presOf" srcId="{8ED2C53E-0F1E-4684-8B83-841DF70CFFB1}" destId="{C28D42B0-864C-4D8B-9500-C769613D8E6B}" srcOrd="0" destOrd="0" presId="urn:microsoft.com/office/officeart/2005/8/layout/default#3"/>
    <dgm:cxn modelId="{A04B5ABC-4D1B-4FA5-A006-DB75EE5A3FF5}" type="presParOf" srcId="{2A7D8693-83C1-41E8-BC0F-243C593880DA}" destId="{964F686C-775F-4981-B299-F40D0F000B77}" srcOrd="0" destOrd="0" presId="urn:microsoft.com/office/officeart/2005/8/layout/default#3"/>
    <dgm:cxn modelId="{2686D32F-7C72-45A7-9310-15FB5DE4CCE1}" type="presParOf" srcId="{2A7D8693-83C1-41E8-BC0F-243C593880DA}" destId="{ABF83CE9-442D-4E5B-B766-3E09EEB42600}" srcOrd="1" destOrd="0" presId="urn:microsoft.com/office/officeart/2005/8/layout/default#3"/>
    <dgm:cxn modelId="{B55E15F3-594E-43CA-A71C-ED832A01BFA2}" type="presParOf" srcId="{2A7D8693-83C1-41E8-BC0F-243C593880DA}" destId="{D0D39957-4C65-49C4-BC22-59839F469E8D}" srcOrd="2" destOrd="0" presId="urn:microsoft.com/office/officeart/2005/8/layout/default#3"/>
    <dgm:cxn modelId="{AE14FC9E-7AB6-419F-B297-0F623A6363EF}" type="presParOf" srcId="{2A7D8693-83C1-41E8-BC0F-243C593880DA}" destId="{7DF1D78C-B781-44BA-A441-D49155DFFCAA}" srcOrd="3" destOrd="0" presId="urn:microsoft.com/office/officeart/2005/8/layout/default#3"/>
    <dgm:cxn modelId="{F032AA50-F981-4ECC-A7C0-6856197722EB}" type="presParOf" srcId="{2A7D8693-83C1-41E8-BC0F-243C593880DA}" destId="{22046B0A-BEFF-486D-8111-B83CBA392DD7}" srcOrd="4" destOrd="0" presId="urn:microsoft.com/office/officeart/2005/8/layout/default#3"/>
    <dgm:cxn modelId="{15071FF6-516F-4D5C-8D38-809CAFF9E45F}" type="presParOf" srcId="{2A7D8693-83C1-41E8-BC0F-243C593880DA}" destId="{D0676720-31DF-47E1-8F0C-419EC7D1ECCE}" srcOrd="5" destOrd="0" presId="urn:microsoft.com/office/officeart/2005/8/layout/default#3"/>
    <dgm:cxn modelId="{820B6FDC-905F-4AFA-B5AD-5DF8F44C1613}" type="presParOf" srcId="{2A7D8693-83C1-41E8-BC0F-243C593880DA}" destId="{C28D42B0-864C-4D8B-9500-C769613D8E6B}" srcOrd="6" destOrd="0" presId="urn:microsoft.com/office/officeart/2005/8/layout/default#3"/>
    <dgm:cxn modelId="{8B63D5C4-785A-41BC-94E7-12FD62D05AAF}" type="presParOf" srcId="{2A7D8693-83C1-41E8-BC0F-243C593880DA}" destId="{D48A40E3-B376-493D-993E-49C3DE0B3008}" srcOrd="7" destOrd="0" presId="urn:microsoft.com/office/officeart/2005/8/layout/default#3"/>
    <dgm:cxn modelId="{915679CE-2E2A-4D65-BC4B-60EE802BB950}" type="presParOf" srcId="{2A7D8693-83C1-41E8-BC0F-243C593880DA}" destId="{DBECE56F-B7E7-40AD-B0D0-114CF7D1C896}" srcOrd="8" destOrd="0" presId="urn:microsoft.com/office/officeart/2005/8/layout/default#3"/>
    <dgm:cxn modelId="{1CC9546D-DA55-4E36-93B3-CEB2EE71E0FE}" type="presParOf" srcId="{2A7D8693-83C1-41E8-BC0F-243C593880DA}" destId="{840F2F28-4926-420D-BE61-CBC6526AE01D}" srcOrd="9" destOrd="0" presId="urn:microsoft.com/office/officeart/2005/8/layout/default#3"/>
    <dgm:cxn modelId="{0E2D8CD2-DA18-4D64-80BC-A7E02D6306DC}" type="presParOf" srcId="{2A7D8693-83C1-41E8-BC0F-243C593880DA}" destId="{1DD2FE3E-9986-40CA-A5C3-696ED8D1BD1A}" srcOrd="10" destOrd="0" presId="urn:microsoft.com/office/officeart/2005/8/layout/default#3"/>
    <dgm:cxn modelId="{870C20EA-6DA7-424F-93AE-10BFB11C7664}" type="presParOf" srcId="{2A7D8693-83C1-41E8-BC0F-243C593880DA}" destId="{286D6957-9766-4375-A565-2C6D0A600689}" srcOrd="11" destOrd="0" presId="urn:microsoft.com/office/officeart/2005/8/layout/default#3"/>
    <dgm:cxn modelId="{4E910476-1FF6-497C-B188-C153959D48CB}" type="presParOf" srcId="{2A7D8693-83C1-41E8-BC0F-243C593880DA}" destId="{6BE2A382-CA6C-4E99-AEFA-2415C97D12D5}" srcOrd="12" destOrd="0" presId="urn:microsoft.com/office/officeart/2005/8/layout/default#3"/>
    <dgm:cxn modelId="{AB789149-4BA7-4769-AB3F-A67532D47922}" type="presParOf" srcId="{2A7D8693-83C1-41E8-BC0F-243C593880DA}" destId="{91F86B36-2B59-4613-B236-EA75ABE847BD}" srcOrd="13" destOrd="0" presId="urn:microsoft.com/office/officeart/2005/8/layout/default#3"/>
    <dgm:cxn modelId="{8A1A8997-B0ED-4114-AA9D-1D873AF1046E}" type="presParOf" srcId="{2A7D8693-83C1-41E8-BC0F-243C593880DA}" destId="{DF642883-3C2C-4014-8C5D-847F7FBCA3DE}" srcOrd="14" destOrd="0" presId="urn:microsoft.com/office/officeart/2005/8/layout/default#3"/>
    <dgm:cxn modelId="{F96A7101-96DF-4B0B-9274-A311969E20A7}" type="presParOf" srcId="{2A7D8693-83C1-41E8-BC0F-243C593880DA}" destId="{DDEAF940-B9B8-4955-AE99-546B5850F5BA}" srcOrd="15" destOrd="0" presId="urn:microsoft.com/office/officeart/2005/8/layout/default#3"/>
    <dgm:cxn modelId="{57B41DE5-A4BB-403C-90A8-F48E6E8BB30D}" type="presParOf" srcId="{2A7D8693-83C1-41E8-BC0F-243C593880DA}" destId="{E3E94DF7-6B57-4477-B66F-8FF6F538A669}" srcOrd="16" destOrd="0" presId="urn:microsoft.com/office/officeart/2005/8/layout/default#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C969F92-7645-4049-ADA4-2880C4908191}" type="doc">
      <dgm:prSet loTypeId="urn:microsoft.com/office/officeart/2005/8/layout/default#5" loCatId="list" qsTypeId="urn:microsoft.com/office/officeart/2005/8/quickstyle/3d9" qsCatId="3D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CB64F200-E891-4A18-A4C0-DF61AA60825E}">
      <dgm:prSet phldrT="[Szöveg]"/>
      <dgm:spPr/>
      <dgm:t>
        <a:bodyPr/>
        <a:lstStyle/>
        <a:p>
          <a:r>
            <a:rPr lang="en-US" b="0" noProof="0" dirty="0" smtClean="0">
              <a:solidFill>
                <a:schemeClr val="tx1"/>
              </a:solidFill>
            </a:rPr>
            <a:t>Doctoral School of Applied Informatics and Applied Mathematics</a:t>
          </a:r>
          <a:endParaRPr lang="en-US" b="0" noProof="0" dirty="0">
            <a:solidFill>
              <a:schemeClr val="tx1"/>
            </a:solidFill>
          </a:endParaRPr>
        </a:p>
      </dgm:t>
    </dgm:pt>
    <dgm:pt modelId="{B19BB25B-06FB-4C8E-AF2D-89A78D62F062}" type="parTrans" cxnId="{AA9BC731-F97B-4019-8BB6-B90AE57EC312}">
      <dgm:prSet/>
      <dgm:spPr/>
      <dgm:t>
        <a:bodyPr/>
        <a:lstStyle/>
        <a:p>
          <a:endParaRPr lang="en-US" noProof="0" dirty="0"/>
        </a:p>
      </dgm:t>
    </dgm:pt>
    <dgm:pt modelId="{EAAB7D39-C274-4DAC-B652-23256142B9AC}" type="sibTrans" cxnId="{AA9BC731-F97B-4019-8BB6-B90AE57EC312}">
      <dgm:prSet/>
      <dgm:spPr/>
      <dgm:t>
        <a:bodyPr/>
        <a:lstStyle/>
        <a:p>
          <a:endParaRPr lang="en-US" noProof="0" dirty="0"/>
        </a:p>
      </dgm:t>
    </dgm:pt>
    <dgm:pt modelId="{BF796950-AB67-496B-8415-343DA1559FAB}">
      <dgm:prSet phldrT="[Szöveg]"/>
      <dgm:spPr/>
      <dgm:t>
        <a:bodyPr/>
        <a:lstStyle/>
        <a:p>
          <a:pPr rtl="0"/>
          <a:r>
            <a:rPr lang="en-US" noProof="0" dirty="0" smtClean="0">
              <a:solidFill>
                <a:schemeClr val="tx1"/>
              </a:solidFill>
            </a:rPr>
            <a:t>Doctoral School of Safety and Security Sciences</a:t>
          </a:r>
          <a:endParaRPr lang="en-US" noProof="0" dirty="0">
            <a:solidFill>
              <a:schemeClr val="tx1"/>
            </a:solidFill>
          </a:endParaRPr>
        </a:p>
      </dgm:t>
    </dgm:pt>
    <dgm:pt modelId="{9FBD0AF9-DCAF-41A2-899F-76A057DEF0CD}" type="parTrans" cxnId="{054FA528-ED15-4EA4-8445-C743A8405549}">
      <dgm:prSet/>
      <dgm:spPr/>
      <dgm:t>
        <a:bodyPr/>
        <a:lstStyle/>
        <a:p>
          <a:endParaRPr lang="en-US" noProof="0" dirty="0"/>
        </a:p>
      </dgm:t>
    </dgm:pt>
    <dgm:pt modelId="{EB67F5DC-7CCF-4BD2-85C5-1636E6F83A7F}" type="sibTrans" cxnId="{054FA528-ED15-4EA4-8445-C743A8405549}">
      <dgm:prSet/>
      <dgm:spPr/>
      <dgm:t>
        <a:bodyPr/>
        <a:lstStyle/>
        <a:p>
          <a:endParaRPr lang="en-US" noProof="0" dirty="0"/>
        </a:p>
      </dgm:t>
    </dgm:pt>
    <dgm:pt modelId="{9B40093F-162E-4EC5-899F-8A58A90F38F4}">
      <dgm:prSet phldrT="[Szöveg]"/>
      <dgm:spPr/>
      <dgm:t>
        <a:bodyPr/>
        <a:lstStyle/>
        <a:p>
          <a:pPr rtl="0"/>
          <a:r>
            <a:rPr lang="en-US" noProof="0" dirty="0" smtClean="0">
              <a:solidFill>
                <a:schemeClr val="tx1"/>
              </a:solidFill>
            </a:rPr>
            <a:t>Doctoral School of</a:t>
          </a:r>
        </a:p>
        <a:p>
          <a:pPr rtl="0"/>
          <a:r>
            <a:rPr lang="en-US" noProof="0" dirty="0" smtClean="0">
              <a:solidFill>
                <a:schemeClr val="tx1"/>
              </a:solidFill>
            </a:rPr>
            <a:t> Material Sciences and Technologies</a:t>
          </a:r>
          <a:endParaRPr lang="en-US" noProof="0" dirty="0">
            <a:solidFill>
              <a:schemeClr val="tx1"/>
            </a:solidFill>
          </a:endParaRPr>
        </a:p>
      </dgm:t>
    </dgm:pt>
    <dgm:pt modelId="{8D4362F2-99EC-4D05-BB0E-F535E8FCBD6A}" type="parTrans" cxnId="{DF87E665-1D9C-4558-A102-EC4728FCF7EC}">
      <dgm:prSet/>
      <dgm:spPr/>
      <dgm:t>
        <a:bodyPr/>
        <a:lstStyle/>
        <a:p>
          <a:endParaRPr lang="en-US" noProof="0" dirty="0"/>
        </a:p>
      </dgm:t>
    </dgm:pt>
    <dgm:pt modelId="{8994FEE1-6367-4252-AC79-C925C6C48DFB}" type="sibTrans" cxnId="{DF87E665-1D9C-4558-A102-EC4728FCF7EC}">
      <dgm:prSet/>
      <dgm:spPr/>
      <dgm:t>
        <a:bodyPr/>
        <a:lstStyle/>
        <a:p>
          <a:endParaRPr lang="en-US" noProof="0" dirty="0"/>
        </a:p>
      </dgm:t>
    </dgm:pt>
    <dgm:pt modelId="{C62C5ECA-3C77-4EE1-A590-BA90D8183928}" type="pres">
      <dgm:prSet presAssocID="{EC969F92-7645-4049-ADA4-2880C4908191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hu-HU"/>
        </a:p>
      </dgm:t>
    </dgm:pt>
    <dgm:pt modelId="{86DC4B71-CF45-4B03-9FC8-CC9F20927FFC}" type="pres">
      <dgm:prSet presAssocID="{CB64F200-E891-4A18-A4C0-DF61AA60825E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49602F7A-5CBD-432E-8678-4EA151BA5975}" type="pres">
      <dgm:prSet presAssocID="{EAAB7D39-C274-4DAC-B652-23256142B9AC}" presName="sibTrans" presStyleCnt="0"/>
      <dgm:spPr/>
      <dgm:t>
        <a:bodyPr/>
        <a:lstStyle/>
        <a:p>
          <a:endParaRPr lang="hu-HU"/>
        </a:p>
      </dgm:t>
    </dgm:pt>
    <dgm:pt modelId="{79FF121A-A20F-4099-8D92-06DB50B551A6}" type="pres">
      <dgm:prSet presAssocID="{BF796950-AB67-496B-8415-343DA1559FAB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1B0BC3A6-734B-46D6-986E-CE749AB86EF6}" type="pres">
      <dgm:prSet presAssocID="{EB67F5DC-7CCF-4BD2-85C5-1636E6F83A7F}" presName="sibTrans" presStyleCnt="0"/>
      <dgm:spPr/>
      <dgm:t>
        <a:bodyPr/>
        <a:lstStyle/>
        <a:p>
          <a:endParaRPr lang="hu-HU"/>
        </a:p>
      </dgm:t>
    </dgm:pt>
    <dgm:pt modelId="{8BBE5B64-A2CC-49E1-BE21-E71FB1661F6C}" type="pres">
      <dgm:prSet presAssocID="{9B40093F-162E-4EC5-899F-8A58A90F38F4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</dgm:ptLst>
  <dgm:cxnLst>
    <dgm:cxn modelId="{DF87E665-1D9C-4558-A102-EC4728FCF7EC}" srcId="{EC969F92-7645-4049-ADA4-2880C4908191}" destId="{9B40093F-162E-4EC5-899F-8A58A90F38F4}" srcOrd="2" destOrd="0" parTransId="{8D4362F2-99EC-4D05-BB0E-F535E8FCBD6A}" sibTransId="{8994FEE1-6367-4252-AC79-C925C6C48DFB}"/>
    <dgm:cxn modelId="{AA9BC731-F97B-4019-8BB6-B90AE57EC312}" srcId="{EC969F92-7645-4049-ADA4-2880C4908191}" destId="{CB64F200-E891-4A18-A4C0-DF61AA60825E}" srcOrd="0" destOrd="0" parTransId="{B19BB25B-06FB-4C8E-AF2D-89A78D62F062}" sibTransId="{EAAB7D39-C274-4DAC-B652-23256142B9AC}"/>
    <dgm:cxn modelId="{1094B2F4-6AD8-45F6-8BF8-955FF4B1483C}" type="presOf" srcId="{BF796950-AB67-496B-8415-343DA1559FAB}" destId="{79FF121A-A20F-4099-8D92-06DB50B551A6}" srcOrd="0" destOrd="0" presId="urn:microsoft.com/office/officeart/2005/8/layout/default#5"/>
    <dgm:cxn modelId="{054FA528-ED15-4EA4-8445-C743A8405549}" srcId="{EC969F92-7645-4049-ADA4-2880C4908191}" destId="{BF796950-AB67-496B-8415-343DA1559FAB}" srcOrd="1" destOrd="0" parTransId="{9FBD0AF9-DCAF-41A2-899F-76A057DEF0CD}" sibTransId="{EB67F5DC-7CCF-4BD2-85C5-1636E6F83A7F}"/>
    <dgm:cxn modelId="{77D66E1A-174D-4503-8FDA-CDDC2EB5E450}" type="presOf" srcId="{9B40093F-162E-4EC5-899F-8A58A90F38F4}" destId="{8BBE5B64-A2CC-49E1-BE21-E71FB1661F6C}" srcOrd="0" destOrd="0" presId="urn:microsoft.com/office/officeart/2005/8/layout/default#5"/>
    <dgm:cxn modelId="{CA4F39C8-EA9F-40DB-8553-51518E6CFB99}" type="presOf" srcId="{EC969F92-7645-4049-ADA4-2880C4908191}" destId="{C62C5ECA-3C77-4EE1-A590-BA90D8183928}" srcOrd="0" destOrd="0" presId="urn:microsoft.com/office/officeart/2005/8/layout/default#5"/>
    <dgm:cxn modelId="{05015D4C-31CD-4E08-9EAA-14BD1DA0211A}" type="presOf" srcId="{CB64F200-E891-4A18-A4C0-DF61AA60825E}" destId="{86DC4B71-CF45-4B03-9FC8-CC9F20927FFC}" srcOrd="0" destOrd="0" presId="urn:microsoft.com/office/officeart/2005/8/layout/default#5"/>
    <dgm:cxn modelId="{F3261BD0-28FB-4286-86FC-3BE4ADD7F91C}" type="presParOf" srcId="{C62C5ECA-3C77-4EE1-A590-BA90D8183928}" destId="{86DC4B71-CF45-4B03-9FC8-CC9F20927FFC}" srcOrd="0" destOrd="0" presId="urn:microsoft.com/office/officeart/2005/8/layout/default#5"/>
    <dgm:cxn modelId="{FA469F66-CCD4-4A90-8072-F4722B49CDDD}" type="presParOf" srcId="{C62C5ECA-3C77-4EE1-A590-BA90D8183928}" destId="{49602F7A-5CBD-432E-8678-4EA151BA5975}" srcOrd="1" destOrd="0" presId="urn:microsoft.com/office/officeart/2005/8/layout/default#5"/>
    <dgm:cxn modelId="{3E4A4DF8-8889-43FE-BAF7-47F3788B569C}" type="presParOf" srcId="{C62C5ECA-3C77-4EE1-A590-BA90D8183928}" destId="{79FF121A-A20F-4099-8D92-06DB50B551A6}" srcOrd="2" destOrd="0" presId="urn:microsoft.com/office/officeart/2005/8/layout/default#5"/>
    <dgm:cxn modelId="{9A159E95-93FE-47EA-9A06-ADAFC4562D4E}" type="presParOf" srcId="{C62C5ECA-3C77-4EE1-A590-BA90D8183928}" destId="{1B0BC3A6-734B-46D6-986E-CE749AB86EF6}" srcOrd="3" destOrd="0" presId="urn:microsoft.com/office/officeart/2005/8/layout/default#5"/>
    <dgm:cxn modelId="{D26080FA-8DBC-4E99-BD4E-DA099AF44AE5}" type="presParOf" srcId="{C62C5ECA-3C77-4EE1-A590-BA90D8183928}" destId="{8BBE5B64-A2CC-49E1-BE21-E71FB1661F6C}" srcOrd="4" destOrd="0" presId="urn:microsoft.com/office/officeart/2005/8/layout/default#5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C735AF3-4636-4710-B0D9-BAFB4826C414}" type="doc">
      <dgm:prSet loTypeId="urn:microsoft.com/office/officeart/2005/8/layout/vList2" loCatId="list" qsTypeId="urn:microsoft.com/office/officeart/2005/8/quickstyle/3d4" qsCatId="3D" csTypeId="urn:microsoft.com/office/officeart/2005/8/colors/accent2_2" csCatId="accent2" phldr="1"/>
      <dgm:spPr/>
      <dgm:t>
        <a:bodyPr/>
        <a:lstStyle/>
        <a:p>
          <a:endParaRPr lang="hu-HU"/>
        </a:p>
      </dgm:t>
    </dgm:pt>
    <dgm:pt modelId="{A39A4116-CD8F-447A-B48D-ACCC139989F6}">
      <dgm:prSet custT="1"/>
      <dgm:spPr>
        <a:solidFill>
          <a:srgbClr val="DDDDDD"/>
        </a:solidFill>
        <a:scene3d>
          <a:camera prst="orthographicFront"/>
          <a:lightRig rig="chilly" dir="t"/>
        </a:scene3d>
        <a:sp3d prstMaterial="translucentPowder">
          <a:bevelT w="127000" h="25400"/>
        </a:sp3d>
      </dgm:spPr>
      <dgm:t>
        <a:bodyPr/>
        <a:lstStyle/>
        <a:p>
          <a:pPr algn="l" rtl="0"/>
          <a:r>
            <a:rPr lang="en-US" sz="2800" b="1" noProof="0" dirty="0" smtClean="0">
              <a:solidFill>
                <a:srgbClr val="1F6299"/>
              </a:solidFill>
            </a:rPr>
            <a:t>MSc degree</a:t>
          </a:r>
          <a:endParaRPr lang="en-US" sz="2800" b="1" noProof="0" dirty="0">
            <a:solidFill>
              <a:srgbClr val="1F6299"/>
            </a:solidFill>
          </a:endParaRPr>
        </a:p>
      </dgm:t>
    </dgm:pt>
    <dgm:pt modelId="{F5DE84B2-AE5B-4D24-9D2C-83903C3A48C5}" type="parTrans" cxnId="{C4A3898B-CFD4-49EA-80CA-02B44A9CC1E7}">
      <dgm:prSet/>
      <dgm:spPr/>
      <dgm:t>
        <a:bodyPr/>
        <a:lstStyle/>
        <a:p>
          <a:endParaRPr lang="hu-HU" sz="2800"/>
        </a:p>
      </dgm:t>
    </dgm:pt>
    <dgm:pt modelId="{4C55633B-BB5D-4C54-BF52-E3E9AE04A000}" type="sibTrans" cxnId="{C4A3898B-CFD4-49EA-80CA-02B44A9CC1E7}">
      <dgm:prSet/>
      <dgm:spPr/>
      <dgm:t>
        <a:bodyPr/>
        <a:lstStyle/>
        <a:p>
          <a:endParaRPr lang="hu-HU" sz="2800"/>
        </a:p>
      </dgm:t>
    </dgm:pt>
    <dgm:pt modelId="{52DD77AD-F921-4EEE-8477-771C067F4A96}" type="pres">
      <dgm:prSet presAssocID="{7C735AF3-4636-4710-B0D9-BAFB4826C41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hu-HU"/>
        </a:p>
      </dgm:t>
    </dgm:pt>
    <dgm:pt modelId="{64107B91-91E6-441F-9E17-31D2CBB1BDD0}" type="pres">
      <dgm:prSet presAssocID="{A39A4116-CD8F-447A-B48D-ACCC139989F6}" presName="parentText" presStyleLbl="node1" presStyleIdx="0" presStyleCnt="1" custLinFactNeighborX="-1529" custLinFactNeighborY="-24">
        <dgm:presLayoutVars>
          <dgm:chMax val="0"/>
          <dgm:bulletEnabled val="1"/>
        </dgm:presLayoutVars>
      </dgm:prSet>
      <dgm:spPr/>
      <dgm:t>
        <a:bodyPr/>
        <a:lstStyle/>
        <a:p>
          <a:endParaRPr lang="hu-HU"/>
        </a:p>
      </dgm:t>
    </dgm:pt>
  </dgm:ptLst>
  <dgm:cxnLst>
    <dgm:cxn modelId="{391BF4B4-21F0-4950-9D9C-67A016621D9F}" type="presOf" srcId="{A39A4116-CD8F-447A-B48D-ACCC139989F6}" destId="{64107B91-91E6-441F-9E17-31D2CBB1BDD0}" srcOrd="0" destOrd="0" presId="urn:microsoft.com/office/officeart/2005/8/layout/vList2"/>
    <dgm:cxn modelId="{C4A3898B-CFD4-49EA-80CA-02B44A9CC1E7}" srcId="{7C735AF3-4636-4710-B0D9-BAFB4826C414}" destId="{A39A4116-CD8F-447A-B48D-ACCC139989F6}" srcOrd="0" destOrd="0" parTransId="{F5DE84B2-AE5B-4D24-9D2C-83903C3A48C5}" sibTransId="{4C55633B-BB5D-4C54-BF52-E3E9AE04A000}"/>
    <dgm:cxn modelId="{7F081E6B-6305-428E-9E51-F1C71CA03CBA}" type="presOf" srcId="{7C735AF3-4636-4710-B0D9-BAFB4826C414}" destId="{52DD77AD-F921-4EEE-8477-771C067F4A96}" srcOrd="0" destOrd="0" presId="urn:microsoft.com/office/officeart/2005/8/layout/vList2"/>
    <dgm:cxn modelId="{009930E8-0BF6-43CB-B778-1B5350539FD7}" type="presParOf" srcId="{52DD77AD-F921-4EEE-8477-771C067F4A96}" destId="{64107B91-91E6-441F-9E17-31D2CBB1BD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BAA000-4C31-4A5B-A107-8B1570E7C829}">
      <dsp:nvSpPr>
        <dsp:cNvPr id="0" name=""/>
        <dsp:cNvSpPr/>
      </dsp:nvSpPr>
      <dsp:spPr>
        <a:xfrm>
          <a:off x="19985" y="2627"/>
          <a:ext cx="1933246" cy="133552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  <a:sp3d extrusionH="28000" prstMaterial="matte"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i="0" kern="1200" noProof="0" dirty="0" smtClean="0"/>
            <a:t>Management and Business Administration</a:t>
          </a:r>
          <a:endParaRPr lang="en-US" sz="1800" b="0" kern="1200" noProof="0" dirty="0"/>
        </a:p>
      </dsp:txBody>
      <dsp:txXfrm>
        <a:off x="19985" y="2627"/>
        <a:ext cx="1933246" cy="1335528"/>
      </dsp:txXfrm>
    </dsp:sp>
    <dsp:sp modelId="{39588D73-0822-4B39-9A82-A9BC263A0AAC}">
      <dsp:nvSpPr>
        <dsp:cNvPr id="0" name=""/>
        <dsp:cNvSpPr/>
      </dsp:nvSpPr>
      <dsp:spPr>
        <a:xfrm>
          <a:off x="2146555" y="2627"/>
          <a:ext cx="1933246" cy="133552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  <a:sp3d extrusionH="28000" prstMaterial="matte"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kern="1200" noProof="0" dirty="0" smtClean="0"/>
            <a:t>Mechanical Engineering</a:t>
          </a:r>
          <a:endParaRPr lang="en-US" sz="1800" b="0" kern="1200" noProof="0" dirty="0"/>
        </a:p>
      </dsp:txBody>
      <dsp:txXfrm>
        <a:off x="2146555" y="2627"/>
        <a:ext cx="1933246" cy="1335528"/>
      </dsp:txXfrm>
    </dsp:sp>
    <dsp:sp modelId="{8CF43F09-2B7F-4810-AA4A-DB730F9DCA10}">
      <dsp:nvSpPr>
        <dsp:cNvPr id="0" name=""/>
        <dsp:cNvSpPr/>
      </dsp:nvSpPr>
      <dsp:spPr>
        <a:xfrm>
          <a:off x="4273126" y="2627"/>
          <a:ext cx="1933246" cy="133552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  <a:sp3d extrusionH="28000" prstMaterial="matte"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i="0" kern="1200" noProof="0" dirty="0" smtClean="0"/>
            <a:t>Military and Safety technology</a:t>
          </a:r>
          <a:endParaRPr lang="en-US" sz="1800" b="0" kern="1200" noProof="0" dirty="0"/>
        </a:p>
      </dsp:txBody>
      <dsp:txXfrm>
        <a:off x="4273126" y="2627"/>
        <a:ext cx="1933246" cy="1335528"/>
      </dsp:txXfrm>
    </dsp:sp>
    <dsp:sp modelId="{5267E8AA-20DA-47D3-B893-A2C4DE7BF9C2}">
      <dsp:nvSpPr>
        <dsp:cNvPr id="0" name=""/>
        <dsp:cNvSpPr/>
      </dsp:nvSpPr>
      <dsp:spPr>
        <a:xfrm>
          <a:off x="6399696" y="2627"/>
          <a:ext cx="1933246" cy="133552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  <a:sp3d extrusionH="28000" prstMaterial="matte"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kern="1200" noProof="0" dirty="0" smtClean="0"/>
            <a:t>Industrial Design Engineering</a:t>
          </a:r>
          <a:endParaRPr lang="en-US" sz="1800" b="0" kern="1200" noProof="0" dirty="0"/>
        </a:p>
      </dsp:txBody>
      <dsp:txXfrm>
        <a:off x="6399696" y="2627"/>
        <a:ext cx="1933246" cy="1335528"/>
      </dsp:txXfrm>
    </dsp:sp>
    <dsp:sp modelId="{C05B17B5-05D9-4598-8AE2-3FD2BA300096}">
      <dsp:nvSpPr>
        <dsp:cNvPr id="0" name=""/>
        <dsp:cNvSpPr/>
      </dsp:nvSpPr>
      <dsp:spPr>
        <a:xfrm>
          <a:off x="19985" y="1531480"/>
          <a:ext cx="1933246" cy="115994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  <a:sp3d extrusionH="28000" prstMaterial="matte"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kern="1200" noProof="0" dirty="0" smtClean="0"/>
            <a:t>Commerce and Marketing </a:t>
          </a:r>
          <a:endParaRPr lang="en-US" sz="1800" b="0" kern="1200" noProof="0" dirty="0"/>
        </a:p>
      </dsp:txBody>
      <dsp:txXfrm>
        <a:off x="19985" y="1531480"/>
        <a:ext cx="1933246" cy="1159947"/>
      </dsp:txXfrm>
    </dsp:sp>
    <dsp:sp modelId="{BE6449AC-F53F-42F9-83BF-0491C5C5CC0B}">
      <dsp:nvSpPr>
        <dsp:cNvPr id="0" name=""/>
        <dsp:cNvSpPr/>
      </dsp:nvSpPr>
      <dsp:spPr>
        <a:xfrm>
          <a:off x="2146555" y="1531480"/>
          <a:ext cx="1933246" cy="115994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  <a:sp3d extrusionH="28000" prstMaterial="matte"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kern="1200" noProof="0" dirty="0" smtClean="0"/>
            <a:t>Light Industry Engineering </a:t>
          </a:r>
          <a:endParaRPr lang="en-US" sz="1800" b="0" kern="1200" noProof="0" dirty="0"/>
        </a:p>
      </dsp:txBody>
      <dsp:txXfrm>
        <a:off x="2146555" y="1531480"/>
        <a:ext cx="1933246" cy="1159947"/>
      </dsp:txXfrm>
    </dsp:sp>
    <dsp:sp modelId="{E003DCFC-ABB2-425C-8B0D-BC8A30E35CF4}">
      <dsp:nvSpPr>
        <dsp:cNvPr id="0" name=""/>
        <dsp:cNvSpPr/>
      </dsp:nvSpPr>
      <dsp:spPr>
        <a:xfrm>
          <a:off x="4273126" y="1531480"/>
          <a:ext cx="1933246" cy="115994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  <a:sp3d extrusionH="28000" prstMaterial="matte"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kern="1200" noProof="0" dirty="0" smtClean="0"/>
            <a:t>Environmental Engineering</a:t>
          </a:r>
          <a:endParaRPr lang="en-US" sz="1800" b="0" kern="1200" noProof="0" dirty="0"/>
        </a:p>
      </dsp:txBody>
      <dsp:txXfrm>
        <a:off x="4273126" y="1531480"/>
        <a:ext cx="1933246" cy="1159947"/>
      </dsp:txXfrm>
    </dsp:sp>
    <dsp:sp modelId="{B872C7CA-3E5C-41F0-B205-58D492DEC723}">
      <dsp:nvSpPr>
        <dsp:cNvPr id="0" name=""/>
        <dsp:cNvSpPr/>
      </dsp:nvSpPr>
      <dsp:spPr>
        <a:xfrm>
          <a:off x="6399696" y="1531480"/>
          <a:ext cx="1933246" cy="115994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  <a:sp3d extrusionH="28000" prstMaterial="matte"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i="0" kern="1200" noProof="0" dirty="0" smtClean="0"/>
            <a:t>Mechatronic Engineering</a:t>
          </a:r>
          <a:endParaRPr lang="en-US" sz="1800" b="0" kern="1200" noProof="0" dirty="0"/>
        </a:p>
      </dsp:txBody>
      <dsp:txXfrm>
        <a:off x="6399696" y="1531480"/>
        <a:ext cx="1933246" cy="1159947"/>
      </dsp:txXfrm>
    </dsp:sp>
    <dsp:sp modelId="{60420F5A-BA9C-4047-8888-CE2F210EDB87}">
      <dsp:nvSpPr>
        <dsp:cNvPr id="0" name=""/>
        <dsp:cNvSpPr/>
      </dsp:nvSpPr>
      <dsp:spPr>
        <a:xfrm>
          <a:off x="19985" y="2884752"/>
          <a:ext cx="1933246" cy="115994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  <a:sp3d extrusionH="28000" prstMaterial="matte"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kern="1200" noProof="0" dirty="0" smtClean="0"/>
            <a:t>Computer Engineering </a:t>
          </a:r>
          <a:endParaRPr lang="en-US" sz="1800" b="0" kern="1200" noProof="0" dirty="0"/>
        </a:p>
      </dsp:txBody>
      <dsp:txXfrm>
        <a:off x="19985" y="2884752"/>
        <a:ext cx="1933246" cy="1159947"/>
      </dsp:txXfrm>
    </dsp:sp>
    <dsp:sp modelId="{C5FE8C94-D1D8-4358-A916-21FFD83CCE40}">
      <dsp:nvSpPr>
        <dsp:cNvPr id="0" name=""/>
        <dsp:cNvSpPr/>
      </dsp:nvSpPr>
      <dsp:spPr>
        <a:xfrm>
          <a:off x="2146555" y="2884752"/>
          <a:ext cx="1933246" cy="115994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  <a:sp3d extrusionH="28000" prstMaterial="matte"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kern="1200" noProof="0" dirty="0" smtClean="0"/>
            <a:t>Technical Management </a:t>
          </a:r>
          <a:endParaRPr lang="en-US" sz="1800" b="0" kern="1200" noProof="0" dirty="0"/>
        </a:p>
      </dsp:txBody>
      <dsp:txXfrm>
        <a:off x="2146555" y="2884752"/>
        <a:ext cx="1933246" cy="1159947"/>
      </dsp:txXfrm>
    </dsp:sp>
    <dsp:sp modelId="{286CD1AA-AFBD-403D-92D7-4515399652C6}">
      <dsp:nvSpPr>
        <dsp:cNvPr id="0" name=""/>
        <dsp:cNvSpPr/>
      </dsp:nvSpPr>
      <dsp:spPr>
        <a:xfrm>
          <a:off x="4273126" y="2884752"/>
          <a:ext cx="1933246" cy="115994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  <a:sp3d extrusionH="28000" prstMaterial="matte"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kern="1200" noProof="0" dirty="0" smtClean="0"/>
            <a:t>Technical Teacher Training </a:t>
          </a:r>
          <a:endParaRPr lang="en-US" sz="1800" b="0" kern="1200" noProof="0" dirty="0"/>
        </a:p>
      </dsp:txBody>
      <dsp:txXfrm>
        <a:off x="4273126" y="2884752"/>
        <a:ext cx="1933246" cy="1159947"/>
      </dsp:txXfrm>
    </dsp:sp>
    <dsp:sp modelId="{453B4BB4-1667-437B-A551-558417EA10C4}">
      <dsp:nvSpPr>
        <dsp:cNvPr id="0" name=""/>
        <dsp:cNvSpPr/>
      </dsp:nvSpPr>
      <dsp:spPr>
        <a:xfrm>
          <a:off x="6399696" y="2884752"/>
          <a:ext cx="1933246" cy="115994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  <a:sp3d extrusionH="28000" prstMaterial="matte"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kern="1200" noProof="0" dirty="0" smtClean="0"/>
            <a:t>Electrical Engineering </a:t>
          </a:r>
          <a:endParaRPr lang="en-US" sz="1800" b="0" kern="1200" noProof="0" dirty="0"/>
        </a:p>
      </dsp:txBody>
      <dsp:txXfrm>
        <a:off x="6399696" y="2884752"/>
        <a:ext cx="1933246" cy="1159947"/>
      </dsp:txXfrm>
    </dsp:sp>
    <dsp:sp modelId="{A402F7AA-4693-4CC0-A41E-E064E53B28DF}">
      <dsp:nvSpPr>
        <dsp:cNvPr id="0" name=""/>
        <dsp:cNvSpPr/>
      </dsp:nvSpPr>
      <dsp:spPr>
        <a:xfrm>
          <a:off x="2146555" y="4238025"/>
          <a:ext cx="1933246" cy="115994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  <a:sp3d extrusionH="28000" prstMaterial="matte"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i="0" kern="1200" noProof="0" dirty="0" smtClean="0"/>
            <a:t>Land Surveying and Land Management</a:t>
          </a:r>
          <a:endParaRPr lang="en-US" sz="1800" b="0" kern="1200" noProof="0" dirty="0"/>
        </a:p>
      </dsp:txBody>
      <dsp:txXfrm>
        <a:off x="2146555" y="4238025"/>
        <a:ext cx="1933246" cy="1159947"/>
      </dsp:txXfrm>
    </dsp:sp>
    <dsp:sp modelId="{7EB4BE62-1B67-46E4-BF22-B4D3ED072C11}">
      <dsp:nvSpPr>
        <dsp:cNvPr id="0" name=""/>
        <dsp:cNvSpPr/>
      </dsp:nvSpPr>
      <dsp:spPr>
        <a:xfrm>
          <a:off x="4273126" y="4238025"/>
          <a:ext cx="1933246" cy="115994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  <a:sp3d extrusionH="28000" prstMaterial="matte"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i="0" kern="1200" noProof="0" dirty="0" smtClean="0"/>
            <a:t>Public Administration Management</a:t>
          </a:r>
          <a:endParaRPr lang="en-US" sz="1800" b="0" kern="1200" noProof="0" dirty="0"/>
        </a:p>
      </dsp:txBody>
      <dsp:txXfrm>
        <a:off x="4273126" y="4238025"/>
        <a:ext cx="1933246" cy="115994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4F686C-775F-4981-B299-F40D0F000B77}">
      <dsp:nvSpPr>
        <dsp:cNvPr id="0" name=""/>
        <dsp:cNvSpPr/>
      </dsp:nvSpPr>
      <dsp:spPr>
        <a:xfrm>
          <a:off x="1054" y="8740"/>
          <a:ext cx="1772395" cy="1093464"/>
        </a:xfrm>
        <a:prstGeom prst="rect">
          <a:avLst/>
        </a:prstGeom>
        <a:solidFill>
          <a:srgbClr val="1F6299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  <a:sp3d extrusionH="28000" prstMaterial="matte"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noProof="0" dirty="0" smtClean="0"/>
            <a:t>Security Technology Engineering</a:t>
          </a:r>
          <a:endParaRPr lang="en-US" sz="2000" kern="1200" noProof="0" dirty="0"/>
        </a:p>
      </dsp:txBody>
      <dsp:txXfrm>
        <a:off x="1054" y="8740"/>
        <a:ext cx="1772395" cy="1093464"/>
      </dsp:txXfrm>
    </dsp:sp>
    <dsp:sp modelId="{D0D39957-4C65-49C4-BC22-59839F469E8D}">
      <dsp:nvSpPr>
        <dsp:cNvPr id="0" name=""/>
        <dsp:cNvSpPr/>
      </dsp:nvSpPr>
      <dsp:spPr>
        <a:xfrm>
          <a:off x="2037958" y="8740"/>
          <a:ext cx="1772395" cy="1093464"/>
        </a:xfrm>
        <a:prstGeom prst="rect">
          <a:avLst/>
        </a:prstGeom>
        <a:solidFill>
          <a:srgbClr val="1F6299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  <a:sp3d extrusionH="28000" prstMaterial="matte"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noProof="0" dirty="0" smtClean="0"/>
            <a:t>Engineering Teaching </a:t>
          </a:r>
          <a:endParaRPr lang="en-US" sz="2000" kern="1200" noProof="0" dirty="0"/>
        </a:p>
      </dsp:txBody>
      <dsp:txXfrm>
        <a:off x="2037958" y="8740"/>
        <a:ext cx="1772395" cy="1093464"/>
      </dsp:txXfrm>
    </dsp:sp>
    <dsp:sp modelId="{22046B0A-BEFF-486D-8111-B83CBA392DD7}">
      <dsp:nvSpPr>
        <dsp:cNvPr id="0" name=""/>
        <dsp:cNvSpPr/>
      </dsp:nvSpPr>
      <dsp:spPr>
        <a:xfrm>
          <a:off x="4074862" y="8740"/>
          <a:ext cx="1772395" cy="1093464"/>
        </a:xfrm>
        <a:prstGeom prst="rect">
          <a:avLst/>
        </a:prstGeom>
        <a:solidFill>
          <a:srgbClr val="1F6299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  <a:sp3d extrusionH="28000" prstMaterial="matte"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noProof="0" dirty="0" smtClean="0"/>
            <a:t>Enterprise Management</a:t>
          </a:r>
          <a:endParaRPr lang="en-US" sz="2000" b="1" kern="1200" noProof="0" dirty="0"/>
        </a:p>
      </dsp:txBody>
      <dsp:txXfrm>
        <a:off x="4074862" y="8740"/>
        <a:ext cx="1772395" cy="1093464"/>
      </dsp:txXfrm>
    </dsp:sp>
    <dsp:sp modelId="{C28D42B0-864C-4D8B-9500-C769613D8E6B}">
      <dsp:nvSpPr>
        <dsp:cNvPr id="0" name=""/>
        <dsp:cNvSpPr/>
      </dsp:nvSpPr>
      <dsp:spPr>
        <a:xfrm>
          <a:off x="6111766" y="8740"/>
          <a:ext cx="1772395" cy="1093464"/>
        </a:xfrm>
        <a:prstGeom prst="rect">
          <a:avLst/>
        </a:prstGeom>
        <a:solidFill>
          <a:srgbClr val="1F6299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  <a:sp3d extrusionH="28000" prstMaterial="matte"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noProof="0" dirty="0" smtClean="0"/>
            <a:t>Computer Engineering </a:t>
          </a:r>
          <a:endParaRPr lang="en-US" sz="2000" b="1" kern="1200" noProof="0" dirty="0"/>
        </a:p>
      </dsp:txBody>
      <dsp:txXfrm>
        <a:off x="6111766" y="8740"/>
        <a:ext cx="1772395" cy="1093464"/>
      </dsp:txXfrm>
    </dsp:sp>
    <dsp:sp modelId="{DBECE56F-B7E7-40AD-B0D0-114CF7D1C896}">
      <dsp:nvSpPr>
        <dsp:cNvPr id="0" name=""/>
        <dsp:cNvSpPr/>
      </dsp:nvSpPr>
      <dsp:spPr>
        <a:xfrm>
          <a:off x="528352" y="1366713"/>
          <a:ext cx="1772395" cy="1093464"/>
        </a:xfrm>
        <a:prstGeom prst="rect">
          <a:avLst/>
        </a:prstGeom>
        <a:solidFill>
          <a:srgbClr val="1F6299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  <a:sp3d extrusionH="28000" prstMaterial="matte"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noProof="0" dirty="0" smtClean="0"/>
            <a:t>Light Industry Engineering</a:t>
          </a:r>
          <a:endParaRPr lang="en-US" sz="2000" b="1" kern="1200" noProof="0" dirty="0"/>
        </a:p>
      </dsp:txBody>
      <dsp:txXfrm>
        <a:off x="528352" y="1366713"/>
        <a:ext cx="1772395" cy="1093464"/>
      </dsp:txXfrm>
    </dsp:sp>
    <dsp:sp modelId="{1DD2FE3E-9986-40CA-A5C3-696ED8D1BD1A}">
      <dsp:nvSpPr>
        <dsp:cNvPr id="0" name=""/>
        <dsp:cNvSpPr/>
      </dsp:nvSpPr>
      <dsp:spPr>
        <a:xfrm>
          <a:off x="2565256" y="1366713"/>
          <a:ext cx="1772395" cy="1093464"/>
        </a:xfrm>
        <a:prstGeom prst="rect">
          <a:avLst/>
        </a:prstGeom>
        <a:solidFill>
          <a:srgbClr val="1F6299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  <a:sp3d extrusionH="28000" prstMaterial="matte"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1" kern="1200" noProof="0" dirty="0" err="1" smtClean="0"/>
            <a:t>Mechatronical</a:t>
          </a:r>
          <a:r>
            <a:rPr lang="en-US" sz="1900" b="1" kern="1200" noProof="0" dirty="0" smtClean="0"/>
            <a:t> Engineering</a:t>
          </a:r>
        </a:p>
      </dsp:txBody>
      <dsp:txXfrm>
        <a:off x="2565256" y="1366713"/>
        <a:ext cx="1772395" cy="1093464"/>
      </dsp:txXfrm>
    </dsp:sp>
    <dsp:sp modelId="{6BE2A382-CA6C-4E99-AEFA-2415C97D12D5}">
      <dsp:nvSpPr>
        <dsp:cNvPr id="0" name=""/>
        <dsp:cNvSpPr/>
      </dsp:nvSpPr>
      <dsp:spPr>
        <a:xfrm>
          <a:off x="4602161" y="1366713"/>
          <a:ext cx="2754702" cy="1093464"/>
        </a:xfrm>
        <a:prstGeom prst="rect">
          <a:avLst/>
        </a:prstGeom>
        <a:solidFill>
          <a:srgbClr val="1F6299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  <a:sp3d extrusionH="28000" prstMaterial="matte"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noProof="0" dirty="0" smtClean="0"/>
            <a:t>Electrical Engineering</a:t>
          </a:r>
        </a:p>
      </dsp:txBody>
      <dsp:txXfrm>
        <a:off x="4602161" y="1366713"/>
        <a:ext cx="2754702" cy="1093464"/>
      </dsp:txXfrm>
    </dsp:sp>
    <dsp:sp modelId="{DF642883-3C2C-4014-8C5D-847F7FBCA3DE}">
      <dsp:nvSpPr>
        <dsp:cNvPr id="0" name=""/>
        <dsp:cNvSpPr/>
      </dsp:nvSpPr>
      <dsp:spPr>
        <a:xfrm>
          <a:off x="1165263" y="2724686"/>
          <a:ext cx="2645089" cy="1587053"/>
        </a:xfrm>
        <a:prstGeom prst="rect">
          <a:avLst/>
        </a:prstGeom>
        <a:solidFill>
          <a:srgbClr val="1F6299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  <a:sp3d extrusionH="28000" prstMaterial="matte"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noProof="0" dirty="0" smtClean="0"/>
            <a:t>Applied Mathematics</a:t>
          </a:r>
        </a:p>
      </dsp:txBody>
      <dsp:txXfrm>
        <a:off x="1165263" y="2724686"/>
        <a:ext cx="2645089" cy="1587053"/>
      </dsp:txXfrm>
    </dsp:sp>
    <dsp:sp modelId="{E3E94DF7-6B57-4477-B66F-8FF6F538A669}">
      <dsp:nvSpPr>
        <dsp:cNvPr id="0" name=""/>
        <dsp:cNvSpPr/>
      </dsp:nvSpPr>
      <dsp:spPr>
        <a:xfrm>
          <a:off x="4074862" y="2724686"/>
          <a:ext cx="2645089" cy="1587053"/>
        </a:xfrm>
        <a:prstGeom prst="rect">
          <a:avLst/>
        </a:prstGeom>
        <a:solidFill>
          <a:srgbClr val="1F6299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  <a:sp3d extrusionH="28000" prstMaterial="matte"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i="0" u="none" kern="1200" noProof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Land Management</a:t>
          </a:r>
          <a:endParaRPr lang="en-US" sz="2000" b="1" u="none" kern="1200" noProof="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074862" y="2724686"/>
        <a:ext cx="2645089" cy="158705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DC4B71-CF45-4B03-9FC8-CC9F20927FFC}">
      <dsp:nvSpPr>
        <dsp:cNvPr id="0" name=""/>
        <dsp:cNvSpPr/>
      </dsp:nvSpPr>
      <dsp:spPr>
        <a:xfrm>
          <a:off x="376554" y="520"/>
          <a:ext cx="2624565" cy="157473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  <a:sp3d extrusionH="28000" prstMaterial="matte"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0" kern="1200" noProof="0" dirty="0" smtClean="0">
              <a:solidFill>
                <a:schemeClr val="tx1"/>
              </a:solidFill>
            </a:rPr>
            <a:t>Doctoral School of Applied Informatics and Applied Mathematics</a:t>
          </a:r>
          <a:endParaRPr lang="en-US" sz="2400" b="0" kern="1200" noProof="0" dirty="0">
            <a:solidFill>
              <a:schemeClr val="tx1"/>
            </a:solidFill>
          </a:endParaRPr>
        </a:p>
      </dsp:txBody>
      <dsp:txXfrm>
        <a:off x="376554" y="520"/>
        <a:ext cx="2624565" cy="1574739"/>
      </dsp:txXfrm>
    </dsp:sp>
    <dsp:sp modelId="{79FF121A-A20F-4099-8D92-06DB50B551A6}">
      <dsp:nvSpPr>
        <dsp:cNvPr id="0" name=""/>
        <dsp:cNvSpPr/>
      </dsp:nvSpPr>
      <dsp:spPr>
        <a:xfrm>
          <a:off x="3263576" y="520"/>
          <a:ext cx="2624565" cy="157473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  <a:sp3d extrusionH="28000" prstMaterial="matte"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noProof="0" dirty="0" smtClean="0">
              <a:solidFill>
                <a:schemeClr val="tx1"/>
              </a:solidFill>
            </a:rPr>
            <a:t>Doctoral School of Safety and Security Sciences</a:t>
          </a:r>
          <a:endParaRPr lang="en-US" sz="2400" kern="1200" noProof="0" dirty="0">
            <a:solidFill>
              <a:schemeClr val="tx1"/>
            </a:solidFill>
          </a:endParaRPr>
        </a:p>
      </dsp:txBody>
      <dsp:txXfrm>
        <a:off x="3263576" y="520"/>
        <a:ext cx="2624565" cy="1574739"/>
      </dsp:txXfrm>
    </dsp:sp>
    <dsp:sp modelId="{8BBE5B64-A2CC-49E1-BE21-E71FB1661F6C}">
      <dsp:nvSpPr>
        <dsp:cNvPr id="0" name=""/>
        <dsp:cNvSpPr/>
      </dsp:nvSpPr>
      <dsp:spPr>
        <a:xfrm>
          <a:off x="1820065" y="1837715"/>
          <a:ext cx="2624565" cy="157473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  <a:sp3d extrusionH="28000" prstMaterial="matte"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noProof="0" dirty="0" smtClean="0">
              <a:solidFill>
                <a:schemeClr val="tx1"/>
              </a:solidFill>
            </a:rPr>
            <a:t>Doctoral School of</a:t>
          </a:r>
        </a:p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noProof="0" dirty="0" smtClean="0">
              <a:solidFill>
                <a:schemeClr val="tx1"/>
              </a:solidFill>
            </a:rPr>
            <a:t> Material Sciences and Technologies</a:t>
          </a:r>
          <a:endParaRPr lang="en-US" sz="2400" kern="1200" noProof="0" dirty="0">
            <a:solidFill>
              <a:schemeClr val="tx1"/>
            </a:solidFill>
          </a:endParaRPr>
        </a:p>
      </dsp:txBody>
      <dsp:txXfrm>
        <a:off x="1820065" y="1837715"/>
        <a:ext cx="2624565" cy="157473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107B91-91E6-441F-9E17-31D2CBB1BDD0}">
      <dsp:nvSpPr>
        <dsp:cNvPr id="0" name=""/>
        <dsp:cNvSpPr/>
      </dsp:nvSpPr>
      <dsp:spPr>
        <a:xfrm>
          <a:off x="0" y="0"/>
          <a:ext cx="5264387" cy="584497"/>
        </a:xfrm>
        <a:prstGeom prst="roundRect">
          <a:avLst/>
        </a:prstGeom>
        <a:solidFill>
          <a:srgbClr val="DDDDDD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noProof="0" dirty="0" smtClean="0">
              <a:solidFill>
                <a:srgbClr val="1F6299"/>
              </a:solidFill>
            </a:rPr>
            <a:t>MSc degree</a:t>
          </a:r>
          <a:endParaRPr lang="en-US" sz="2800" b="1" kern="1200" noProof="0" dirty="0">
            <a:solidFill>
              <a:srgbClr val="1F6299"/>
            </a:solidFill>
          </a:endParaRPr>
        </a:p>
      </dsp:txBody>
      <dsp:txXfrm>
        <a:off x="28533" y="28533"/>
        <a:ext cx="5207321" cy="52743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#2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#3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#5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65.wmf"/><Relationship Id="rId1" Type="http://schemas.openxmlformats.org/officeDocument/2006/relationships/image" Target="../media/image64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68.wmf"/><Relationship Id="rId1" Type="http://schemas.openxmlformats.org/officeDocument/2006/relationships/image" Target="../media/image67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72.wmf"/><Relationship Id="rId2" Type="http://schemas.openxmlformats.org/officeDocument/2006/relationships/image" Target="../media/image71.wmf"/><Relationship Id="rId1" Type="http://schemas.openxmlformats.org/officeDocument/2006/relationships/image" Target="../media/image70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wmf"/><Relationship Id="rId2" Type="http://schemas.openxmlformats.org/officeDocument/2006/relationships/image" Target="../media/image107.wmf"/><Relationship Id="rId1" Type="http://schemas.openxmlformats.org/officeDocument/2006/relationships/image" Target="../media/image106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C41B63-4EFE-48B8-9C55-84BB0561521C}" type="datetimeFigureOut">
              <a:rPr lang="hu-HU" smtClean="0"/>
              <a:pPr/>
              <a:t>2017. 10. 26.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AF6242-C250-4C70-9B10-576BCC4B20A1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741092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AF6242-C250-4C70-9B10-576BCC4B20A1}" type="slidenum">
              <a:rPr lang="hu-HU" smtClean="0"/>
              <a:pPr/>
              <a:t>1</a:t>
            </a:fld>
            <a:endParaRPr lang="hu-H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Jegyzetek hely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u-HU" altLang="hu-HU" smtClean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31394F5D-144F-4048-8FD6-088BA7574A5C}" type="slidenum">
              <a:rPr lang="hu-HU" altLang="hu-HU">
                <a:latin typeface="Calibri" panose="020F0502020204030204" pitchFamily="34" charset="0"/>
              </a:rPr>
              <a:pPr eaLnBrk="1" hangingPunct="1"/>
              <a:t>14</a:t>
            </a:fld>
            <a:endParaRPr lang="hu-HU" altLang="hu-HU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62185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Jegyzetek hely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u-HU" altLang="hu-HU" smtClean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31394F5D-144F-4048-8FD6-088BA7574A5C}" type="slidenum">
              <a:rPr lang="hu-HU" altLang="hu-HU">
                <a:latin typeface="Calibri" panose="020F0502020204030204" pitchFamily="34" charset="0"/>
              </a:rPr>
              <a:pPr eaLnBrk="1" hangingPunct="1"/>
              <a:t>15</a:t>
            </a:fld>
            <a:endParaRPr lang="hu-HU" altLang="hu-HU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43589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Jegyzetek hely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u-HU" altLang="hu-HU" smtClean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31394F5D-144F-4048-8FD6-088BA7574A5C}" type="slidenum">
              <a:rPr lang="hu-HU" altLang="hu-HU">
                <a:latin typeface="Calibri" panose="020F0502020204030204" pitchFamily="34" charset="0"/>
              </a:rPr>
              <a:pPr eaLnBrk="1" hangingPunct="1"/>
              <a:t>16</a:t>
            </a:fld>
            <a:endParaRPr lang="hu-HU" altLang="hu-HU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8262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Jegyzetek hely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u-HU" altLang="hu-HU" smtClean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31394F5D-144F-4048-8FD6-088BA7574A5C}" type="slidenum">
              <a:rPr lang="hu-HU" altLang="hu-HU">
                <a:latin typeface="Calibri" panose="020F0502020204030204" pitchFamily="34" charset="0"/>
              </a:rPr>
              <a:pPr eaLnBrk="1" hangingPunct="1"/>
              <a:t>17</a:t>
            </a:fld>
            <a:endParaRPr lang="hu-HU" altLang="hu-HU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62185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Jegyzetek hely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u-HU" altLang="hu-HU" smtClean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31394F5D-144F-4048-8FD6-088BA7574A5C}" type="slidenum">
              <a:rPr lang="hu-HU" altLang="hu-HU">
                <a:latin typeface="Calibri" panose="020F0502020204030204" pitchFamily="34" charset="0"/>
              </a:rPr>
              <a:pPr eaLnBrk="1" hangingPunct="1"/>
              <a:t>18</a:t>
            </a:fld>
            <a:endParaRPr lang="hu-HU" altLang="hu-HU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89809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Jegyzetek hely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u-HU" altLang="hu-HU" smtClean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31394F5D-144F-4048-8FD6-088BA7574A5C}" type="slidenum">
              <a:rPr lang="hu-HU" altLang="hu-HU">
                <a:latin typeface="Calibri" panose="020F0502020204030204" pitchFamily="34" charset="0"/>
              </a:rPr>
              <a:pPr eaLnBrk="1" hangingPunct="1"/>
              <a:t>19</a:t>
            </a:fld>
            <a:endParaRPr lang="hu-HU" altLang="hu-HU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79341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Jegyzetek hely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u-HU" altLang="hu-HU" smtClean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31394F5D-144F-4048-8FD6-088BA7574A5C}" type="slidenum">
              <a:rPr lang="hu-HU" altLang="hu-HU">
                <a:latin typeface="Calibri" panose="020F0502020204030204" pitchFamily="34" charset="0"/>
              </a:rPr>
              <a:pPr eaLnBrk="1" hangingPunct="1"/>
              <a:t>20</a:t>
            </a:fld>
            <a:endParaRPr lang="hu-HU" altLang="hu-HU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08667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Jegyzetek hely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u-HU" altLang="hu-HU" smtClean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31394F5D-144F-4048-8FD6-088BA7574A5C}" type="slidenum">
              <a:rPr lang="hu-HU" altLang="hu-HU">
                <a:latin typeface="Calibri" panose="020F0502020204030204" pitchFamily="34" charset="0"/>
              </a:rPr>
              <a:pPr eaLnBrk="1" hangingPunct="1"/>
              <a:t>21</a:t>
            </a:fld>
            <a:endParaRPr lang="hu-HU" altLang="hu-HU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01399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Jegyzetek hely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u-HU" altLang="hu-HU" smtClean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31394F5D-144F-4048-8FD6-088BA7574A5C}" type="slidenum">
              <a:rPr lang="hu-HU" altLang="hu-HU">
                <a:latin typeface="Calibri" panose="020F0502020204030204" pitchFamily="34" charset="0"/>
              </a:rPr>
              <a:pPr eaLnBrk="1" hangingPunct="1"/>
              <a:t>22</a:t>
            </a:fld>
            <a:endParaRPr lang="hu-HU" altLang="hu-HU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53500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Jegyzetek hely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u-HU" altLang="hu-HU" smtClean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31394F5D-144F-4048-8FD6-088BA7574A5C}" type="slidenum">
              <a:rPr lang="hu-HU" altLang="hu-HU">
                <a:latin typeface="Calibri" panose="020F0502020204030204" pitchFamily="34" charset="0"/>
              </a:rPr>
              <a:pPr eaLnBrk="1" hangingPunct="1"/>
              <a:t>23</a:t>
            </a:fld>
            <a:endParaRPr lang="hu-HU" altLang="hu-HU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48139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AF6242-C250-4C70-9B10-576BCC4B20A1}" type="slidenum">
              <a:rPr lang="hu-HU" smtClean="0"/>
              <a:pPr/>
              <a:t>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258753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Jegyzetek hely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u-HU" altLang="hu-HU" smtClean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31394F5D-144F-4048-8FD6-088BA7574A5C}" type="slidenum">
              <a:rPr lang="hu-HU" altLang="hu-HU">
                <a:latin typeface="Calibri" panose="020F0502020204030204" pitchFamily="34" charset="0"/>
              </a:rPr>
              <a:pPr eaLnBrk="1" hangingPunct="1"/>
              <a:t>24</a:t>
            </a:fld>
            <a:endParaRPr lang="hu-HU" altLang="hu-HU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621855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Jegyzetek hely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u-HU" altLang="hu-HU" smtClean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31394F5D-144F-4048-8FD6-088BA7574A5C}" type="slidenum">
              <a:rPr lang="hu-HU" altLang="hu-HU">
                <a:latin typeface="Calibri" panose="020F0502020204030204" pitchFamily="34" charset="0"/>
              </a:rPr>
              <a:pPr eaLnBrk="1" hangingPunct="1"/>
              <a:t>25</a:t>
            </a:fld>
            <a:endParaRPr lang="hu-HU" altLang="hu-HU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3579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AF6242-C250-4C70-9B10-576BCC4B20A1}" type="slidenum">
              <a:rPr lang="hu-HU" smtClean="0"/>
              <a:pPr/>
              <a:t>26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3703107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Jegyzetek hely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u-HU" altLang="hu-HU" smtClean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31394F5D-144F-4048-8FD6-088BA7574A5C}" type="slidenum">
              <a:rPr lang="hu-HU" altLang="hu-HU">
                <a:latin typeface="Calibri" panose="020F0502020204030204" pitchFamily="34" charset="0"/>
              </a:rPr>
              <a:pPr eaLnBrk="1" hangingPunct="1"/>
              <a:t>27</a:t>
            </a:fld>
            <a:endParaRPr lang="hu-HU" altLang="hu-HU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847062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Jegyzetek hely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u-HU" altLang="hu-HU" smtClean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31394F5D-144F-4048-8FD6-088BA7574A5C}" type="slidenum">
              <a:rPr lang="hu-HU" altLang="hu-HU">
                <a:latin typeface="Calibri" panose="020F0502020204030204" pitchFamily="34" charset="0"/>
              </a:rPr>
              <a:pPr eaLnBrk="1" hangingPunct="1"/>
              <a:t>28</a:t>
            </a:fld>
            <a:endParaRPr lang="hu-HU" altLang="hu-HU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980572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Jegyzetek hely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u-HU" altLang="hu-HU" smtClean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31394F5D-144F-4048-8FD6-088BA7574A5C}" type="slidenum">
              <a:rPr lang="hu-HU" altLang="hu-HU">
                <a:latin typeface="Calibri" panose="020F0502020204030204" pitchFamily="34" charset="0"/>
              </a:rPr>
              <a:pPr eaLnBrk="1" hangingPunct="1"/>
              <a:t>29</a:t>
            </a:fld>
            <a:endParaRPr lang="hu-HU" altLang="hu-HU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744517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Jegyzetek hely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u-HU" altLang="hu-HU" smtClean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31394F5D-144F-4048-8FD6-088BA7574A5C}" type="slidenum">
              <a:rPr lang="hu-HU" altLang="hu-HU">
                <a:latin typeface="Calibri" panose="020F0502020204030204" pitchFamily="34" charset="0"/>
              </a:rPr>
              <a:pPr eaLnBrk="1" hangingPunct="1"/>
              <a:t>30</a:t>
            </a:fld>
            <a:endParaRPr lang="hu-HU" altLang="hu-HU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871484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Jegyzetek hely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u-HU" altLang="hu-HU" smtClean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31394F5D-144F-4048-8FD6-088BA7574A5C}" type="slidenum">
              <a:rPr lang="hu-HU" altLang="hu-HU">
                <a:latin typeface="Calibri" panose="020F0502020204030204" pitchFamily="34" charset="0"/>
              </a:rPr>
              <a:pPr eaLnBrk="1" hangingPunct="1"/>
              <a:t>31</a:t>
            </a:fld>
            <a:endParaRPr lang="hu-HU" altLang="hu-HU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010902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Jegyzetek hely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u-HU" altLang="hu-HU" smtClean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45CF7658-3CBC-4E97-8A4B-B1E6A243C943}" type="slidenum">
              <a:rPr lang="hu-HU" altLang="hu-HU">
                <a:latin typeface="Calibri" panose="020F0502020204030204" pitchFamily="34" charset="0"/>
              </a:rPr>
              <a:pPr eaLnBrk="1" hangingPunct="1"/>
              <a:t>32</a:t>
            </a:fld>
            <a:endParaRPr lang="hu-HU" altLang="hu-HU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986818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CFE029-8CBC-4D85-BC2E-1C2C0288A806}" type="slidenum">
              <a:rPr lang="hu-HU" altLang="hu-HU" smtClean="0"/>
              <a:pPr/>
              <a:t>40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1455366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Jegyzetek hely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u-HU" altLang="hu-HU" smtClean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31394F5D-144F-4048-8FD6-088BA7574A5C}" type="slidenum">
              <a:rPr lang="hu-HU" altLang="hu-HU">
                <a:latin typeface="Calibri" panose="020F0502020204030204" pitchFamily="34" charset="0"/>
              </a:rPr>
              <a:pPr eaLnBrk="1" hangingPunct="1"/>
              <a:t>7</a:t>
            </a:fld>
            <a:endParaRPr lang="hu-HU" altLang="hu-HU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398168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3" name="Jegyzetek hely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u-HU" altLang="hu-HU" smtClean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7D97920-E3FF-4A70-B05B-B156A12C03A2}" type="slidenum">
              <a:rPr lang="hu-HU" smtClean="0"/>
              <a:pPr>
                <a:defRPr/>
              </a:pPr>
              <a:t>46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2680928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3" name="Jegyzetek hely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u-HU" altLang="hu-HU" smtClean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7D97920-E3FF-4A70-B05B-B156A12C03A2}" type="slidenum">
              <a:rPr lang="hu-HU" smtClean="0"/>
              <a:pPr>
                <a:defRPr/>
              </a:pPr>
              <a:t>47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5563968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3" name="Jegyzetek hely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u-HU" altLang="hu-HU" smtClean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7D97920-E3FF-4A70-B05B-B156A12C03A2}" type="slidenum">
              <a:rPr lang="hu-HU" smtClean="0"/>
              <a:pPr>
                <a:defRPr/>
              </a:pPr>
              <a:t>48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0971708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3" name="Jegyzetek hely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u-HU" altLang="hu-HU" smtClean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7D97920-E3FF-4A70-B05B-B156A12C03A2}" type="slidenum">
              <a:rPr lang="hu-HU" smtClean="0"/>
              <a:pPr>
                <a:defRPr/>
              </a:pPr>
              <a:t>49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0673925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3" name="Jegyzetek hely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u-HU" altLang="hu-HU" smtClean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7D97920-E3FF-4A70-B05B-B156A12C03A2}" type="slidenum">
              <a:rPr lang="hu-HU" smtClean="0"/>
              <a:pPr>
                <a:defRPr/>
              </a:pPr>
              <a:t>50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93346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3" name="Jegyzetek hely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u-HU" altLang="hu-HU" smtClean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7D97920-E3FF-4A70-B05B-B156A12C03A2}" type="slidenum">
              <a:rPr lang="hu-HU" smtClean="0"/>
              <a:pPr>
                <a:defRPr/>
              </a:pPr>
              <a:t>53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3963594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3" name="Jegyzetek hely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u-HU" altLang="hu-HU" smtClean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7D97920-E3FF-4A70-B05B-B156A12C03A2}" type="slidenum">
              <a:rPr lang="hu-HU" smtClean="0"/>
              <a:pPr>
                <a:defRPr/>
              </a:pPr>
              <a:t>55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6640692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3" name="Jegyzetek hely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u-HU" altLang="hu-HU" smtClean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7D97920-E3FF-4A70-B05B-B156A12C03A2}" type="slidenum">
              <a:rPr lang="hu-HU" smtClean="0"/>
              <a:pPr>
                <a:defRPr/>
              </a:pPr>
              <a:t>56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6055018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None/>
            </a:pP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D5CF39-6AE8-4B4E-B438-D3A535B77BF2}" type="slidenum">
              <a:rPr lang="hu-HU" smtClean="0"/>
              <a:pPr/>
              <a:t>57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1370775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AF6242-C250-4C70-9B10-576BCC4B20A1}" type="slidenum">
              <a:rPr lang="hu-HU" smtClean="0"/>
              <a:pPr/>
              <a:t>59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816010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Jegyzetek hely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u-HU" altLang="hu-HU" smtClean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31394F5D-144F-4048-8FD6-088BA7574A5C}" type="slidenum">
              <a:rPr lang="hu-HU" altLang="hu-HU">
                <a:latin typeface="Calibri" panose="020F0502020204030204" pitchFamily="34" charset="0"/>
              </a:rPr>
              <a:pPr eaLnBrk="1" hangingPunct="1"/>
              <a:t>8</a:t>
            </a:fld>
            <a:endParaRPr lang="hu-HU" altLang="hu-HU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639355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Jegyzetek hely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28600" indent="-228600"/>
            <a:endParaRPr lang="hu-HU" altLang="hu-HU" smtClean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53AF9A8-07EF-4D56-8683-D9E60F490FE4}" type="slidenum">
              <a:rPr lang="hu-HU" smtClean="0"/>
              <a:pPr>
                <a:defRPr/>
              </a:pPr>
              <a:t>61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2334486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3" name="Jegyzetek hely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hu-HU" smtClean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D389264-99EA-49C2-9D18-69E0EF8F77B0}" type="slidenum">
              <a:rPr lang="hu-HU" smtClean="0"/>
              <a:pPr>
                <a:defRPr/>
              </a:pPr>
              <a:t>62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6640329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5" name="Jegyzetek hely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28600" indent="-228600"/>
            <a:endParaRPr lang="hu-HU" altLang="hu-HU" smtClean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799FE26-6DB3-4CCC-867D-B90F8C98DE6B}" type="slidenum">
              <a:rPr lang="hu-HU" smtClean="0"/>
              <a:pPr>
                <a:defRPr/>
              </a:pPr>
              <a:t>63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8202328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7" name="Jegyzetek hely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u-HU" alt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7B5ACC2-7B40-45E1-BA51-F5AFDED59AD9}" type="slidenum">
              <a:rPr lang="hu-HU" smtClean="0"/>
              <a:pPr>
                <a:defRPr/>
              </a:pPr>
              <a:t>64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3910394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AF6242-C250-4C70-9B10-576BCC4B20A1}" type="slidenum">
              <a:rPr lang="hu-HU" smtClean="0"/>
              <a:pPr/>
              <a:t>65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3211405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AF6242-C250-4C70-9B10-576BCC4B20A1}" type="slidenum">
              <a:rPr lang="hu-HU" smtClean="0"/>
              <a:pPr/>
              <a:t>66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4730145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AF6242-C250-4C70-9B10-576BCC4B20A1}" type="slidenum">
              <a:rPr lang="hu-HU" smtClean="0"/>
              <a:pPr/>
              <a:t>67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2146645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AF6242-C250-4C70-9B10-576BCC4B20A1}" type="slidenum">
              <a:rPr lang="hu-HU" smtClean="0"/>
              <a:pPr/>
              <a:t>68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1761275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AF6242-C250-4C70-9B10-576BCC4B20A1}" type="slidenum">
              <a:rPr lang="hu-HU" smtClean="0"/>
              <a:pPr/>
              <a:t>69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8974758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AF6242-C250-4C70-9B10-576BCC4B20A1}" type="slidenum">
              <a:rPr lang="hu-HU" smtClean="0"/>
              <a:pPr/>
              <a:t>70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645828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Jegyzetek hely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u-HU" altLang="hu-HU" smtClean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31394F5D-144F-4048-8FD6-088BA7574A5C}" type="slidenum">
              <a:rPr lang="hu-HU" altLang="hu-HU">
                <a:latin typeface="Calibri" panose="020F0502020204030204" pitchFamily="34" charset="0"/>
              </a:rPr>
              <a:pPr eaLnBrk="1" hangingPunct="1"/>
              <a:t>9</a:t>
            </a:fld>
            <a:endParaRPr lang="hu-HU" altLang="hu-HU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70422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3" name="Jegyzetek hely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u-HU" altLang="hu-HU" smtClean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7D97920-E3FF-4A70-B05B-B156A12C03A2}" type="slidenum">
              <a:rPr lang="hu-HU" smtClean="0"/>
              <a:pPr>
                <a:defRPr/>
              </a:pPr>
              <a:t>71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2542827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3" name="Jegyzetek hely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u-HU" altLang="hu-HU" smtClean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7D97920-E3FF-4A70-B05B-B156A12C03A2}" type="slidenum">
              <a:rPr lang="hu-HU" smtClean="0"/>
              <a:pPr>
                <a:defRPr/>
              </a:pPr>
              <a:t>72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3309555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3" name="Jegyzetek hely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u-HU" altLang="hu-HU" smtClean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7D97920-E3FF-4A70-B05B-B156A12C03A2}" type="slidenum">
              <a:rPr lang="hu-HU" smtClean="0"/>
              <a:pPr>
                <a:defRPr/>
              </a:pPr>
              <a:t>73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0279960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3" name="Jegyzetek hely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u-HU" altLang="hu-HU" smtClean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7D97920-E3FF-4A70-B05B-B156A12C03A2}" type="slidenum">
              <a:rPr lang="hu-HU" smtClean="0"/>
              <a:pPr>
                <a:defRPr/>
              </a:pPr>
              <a:t>74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223305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Jegyzetek hely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u-HU" altLang="hu-HU" smtClean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31394F5D-144F-4048-8FD6-088BA7574A5C}" type="slidenum">
              <a:rPr lang="hu-HU" altLang="hu-HU">
                <a:latin typeface="Calibri" panose="020F0502020204030204" pitchFamily="34" charset="0"/>
              </a:rPr>
              <a:pPr eaLnBrk="1" hangingPunct="1"/>
              <a:t>10</a:t>
            </a:fld>
            <a:endParaRPr lang="hu-HU" altLang="hu-HU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5504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Jegyzetek hely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u-HU" altLang="hu-HU" smtClean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31394F5D-144F-4048-8FD6-088BA7574A5C}" type="slidenum">
              <a:rPr lang="hu-HU" altLang="hu-HU">
                <a:latin typeface="Calibri" panose="020F0502020204030204" pitchFamily="34" charset="0"/>
              </a:rPr>
              <a:pPr eaLnBrk="1" hangingPunct="1"/>
              <a:t>11</a:t>
            </a:fld>
            <a:endParaRPr lang="hu-HU" altLang="hu-HU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14363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Jegyzetek hely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u-HU" altLang="hu-HU" smtClean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31394F5D-144F-4048-8FD6-088BA7574A5C}" type="slidenum">
              <a:rPr lang="hu-HU" altLang="hu-HU">
                <a:latin typeface="Calibri" panose="020F0502020204030204" pitchFamily="34" charset="0"/>
              </a:rPr>
              <a:pPr eaLnBrk="1" hangingPunct="1"/>
              <a:t>12</a:t>
            </a:fld>
            <a:endParaRPr lang="hu-HU" altLang="hu-HU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01496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Jegyzetek hely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u-HU" altLang="hu-HU" smtClean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31394F5D-144F-4048-8FD6-088BA7574A5C}" type="slidenum">
              <a:rPr lang="hu-HU" altLang="hu-HU">
                <a:latin typeface="Calibri" panose="020F0502020204030204" pitchFamily="34" charset="0"/>
              </a:rPr>
              <a:pPr eaLnBrk="1" hangingPunct="1"/>
              <a:t>13</a:t>
            </a:fld>
            <a:endParaRPr lang="hu-HU" altLang="hu-HU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23015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26C09-E2CB-42D0-86BB-B67EA5EF8E5B}" type="datetimeFigureOut">
              <a:rPr lang="hu-HU" smtClean="0"/>
              <a:pPr/>
              <a:t>2017. 10. 26.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7913C-13F4-4A20-B2C9-995AB987350C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26C09-E2CB-42D0-86BB-B67EA5EF8E5B}" type="datetimeFigureOut">
              <a:rPr lang="hu-HU" smtClean="0"/>
              <a:pPr/>
              <a:t>2017. 10. 26.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7913C-13F4-4A20-B2C9-995AB987350C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26C09-E2CB-42D0-86BB-B67EA5EF8E5B}" type="datetimeFigureOut">
              <a:rPr lang="hu-HU" smtClean="0"/>
              <a:pPr/>
              <a:t>2017. 10. 26.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7913C-13F4-4A20-B2C9-995AB987350C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26C09-E2CB-42D0-86BB-B67EA5EF8E5B}" type="datetimeFigureOut">
              <a:rPr lang="hu-HU" smtClean="0"/>
              <a:pPr/>
              <a:t>2017. 10. 26.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7913C-13F4-4A20-B2C9-995AB987350C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26C09-E2CB-42D0-86BB-B67EA5EF8E5B}" type="datetimeFigureOut">
              <a:rPr lang="hu-HU" smtClean="0"/>
              <a:pPr/>
              <a:t>2017. 10. 26.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7913C-13F4-4A20-B2C9-995AB987350C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26C09-E2CB-42D0-86BB-B67EA5EF8E5B}" type="datetimeFigureOut">
              <a:rPr lang="hu-HU" smtClean="0"/>
              <a:pPr/>
              <a:t>2017. 10. 26.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7913C-13F4-4A20-B2C9-995AB987350C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26C09-E2CB-42D0-86BB-B67EA5EF8E5B}" type="datetimeFigureOut">
              <a:rPr lang="hu-HU" smtClean="0"/>
              <a:pPr/>
              <a:t>2017. 10. 26.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7913C-13F4-4A20-B2C9-995AB987350C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26C09-E2CB-42D0-86BB-B67EA5EF8E5B}" type="datetimeFigureOut">
              <a:rPr lang="hu-HU" smtClean="0"/>
              <a:pPr/>
              <a:t>2017. 10. 26.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7913C-13F4-4A20-B2C9-995AB987350C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26C09-E2CB-42D0-86BB-B67EA5EF8E5B}" type="datetimeFigureOut">
              <a:rPr lang="hu-HU" smtClean="0"/>
              <a:pPr/>
              <a:t>2017. 10. 26.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7913C-13F4-4A20-B2C9-995AB987350C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26C09-E2CB-42D0-86BB-B67EA5EF8E5B}" type="datetimeFigureOut">
              <a:rPr lang="hu-HU" smtClean="0"/>
              <a:pPr/>
              <a:t>2017. 10. 26.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7913C-13F4-4A20-B2C9-995AB987350C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26C09-E2CB-42D0-86BB-B67EA5EF8E5B}" type="datetimeFigureOut">
              <a:rPr lang="hu-HU" smtClean="0"/>
              <a:pPr/>
              <a:t>2017. 10. 26.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7913C-13F4-4A20-B2C9-995AB987350C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B26C09-E2CB-42D0-86BB-B67EA5EF8E5B}" type="datetimeFigureOut">
              <a:rPr lang="hu-HU" smtClean="0"/>
              <a:pPr/>
              <a:t>2017. 10. 26.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E7913C-13F4-4A20-B2C9-995AB987350C}" type="slidenum">
              <a:rPr lang="hu-HU" smtClean="0"/>
              <a:pPr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emf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4" Type="http://schemas.openxmlformats.org/officeDocument/2006/relationships/image" Target="../media/image3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4" Type="http://schemas.openxmlformats.org/officeDocument/2006/relationships/hyperlink" Target="http://www.thecb.state.tx.us/index.cfm?objectid=2F5B6F68-F057-67AE-88643B0090CE5CCD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4" Type="http://schemas.openxmlformats.org/officeDocument/2006/relationships/image" Target="../media/image37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g"/><Relationship Id="rId4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png"/><Relationship Id="rId4" Type="http://schemas.openxmlformats.org/officeDocument/2006/relationships/image" Target="../media/image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png"/><Relationship Id="rId3" Type="http://schemas.openxmlformats.org/officeDocument/2006/relationships/image" Target="../media/image49.png"/><Relationship Id="rId7" Type="http://schemas.openxmlformats.org/officeDocument/2006/relationships/image" Target="../media/image53.jpeg"/><Relationship Id="rId12" Type="http://schemas.openxmlformats.org/officeDocument/2006/relationships/image" Target="../media/image58.png"/><Relationship Id="rId17" Type="http://schemas.openxmlformats.org/officeDocument/2006/relationships/image" Target="../media/image6.png"/><Relationship Id="rId2" Type="http://schemas.openxmlformats.org/officeDocument/2006/relationships/notesSlide" Target="../notesSlides/notesSlide28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11" Type="http://schemas.openxmlformats.org/officeDocument/2006/relationships/image" Target="../media/image57.jpeg"/><Relationship Id="rId5" Type="http://schemas.openxmlformats.org/officeDocument/2006/relationships/image" Target="../media/image51.png"/><Relationship Id="rId15" Type="http://schemas.openxmlformats.org/officeDocument/2006/relationships/image" Target="../media/image61.jpeg"/><Relationship Id="rId10" Type="http://schemas.openxmlformats.org/officeDocument/2006/relationships/image" Target="../media/image56.jpeg"/><Relationship Id="rId4" Type="http://schemas.openxmlformats.org/officeDocument/2006/relationships/image" Target="../media/image50.png"/><Relationship Id="rId9" Type="http://schemas.openxmlformats.org/officeDocument/2006/relationships/image" Target="../media/image55.jpeg"/><Relationship Id="rId14" Type="http://schemas.openxmlformats.org/officeDocument/2006/relationships/image" Target="../media/image6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oleObject" Target="../embeddings/oleObject1.bin"/><Relationship Id="rId7" Type="http://schemas.openxmlformats.org/officeDocument/2006/relationships/image" Target="../media/image65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66.png"/><Relationship Id="rId4" Type="http://schemas.openxmlformats.org/officeDocument/2006/relationships/image" Target="../media/image64.wmf"/><Relationship Id="rId9" Type="http://schemas.openxmlformats.org/officeDocument/2006/relationships/image" Target="../media/image6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oleObject" Target="../embeddings/oleObject3.bin"/><Relationship Id="rId7" Type="http://schemas.openxmlformats.org/officeDocument/2006/relationships/image" Target="../media/image68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69.jpeg"/><Relationship Id="rId4" Type="http://schemas.openxmlformats.org/officeDocument/2006/relationships/image" Target="../media/image67.wmf"/><Relationship Id="rId9" Type="http://schemas.openxmlformats.org/officeDocument/2006/relationships/image" Target="../media/image6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wmf"/><Relationship Id="rId3" Type="http://schemas.openxmlformats.org/officeDocument/2006/relationships/oleObject" Target="../embeddings/oleObject5.bin"/><Relationship Id="rId7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71.wmf"/><Relationship Id="rId5" Type="http://schemas.openxmlformats.org/officeDocument/2006/relationships/oleObject" Target="../embeddings/oleObject6.bin"/><Relationship Id="rId10" Type="http://schemas.openxmlformats.org/officeDocument/2006/relationships/image" Target="../media/image6.png"/><Relationship Id="rId4" Type="http://schemas.openxmlformats.org/officeDocument/2006/relationships/image" Target="../media/image70.wmf"/><Relationship Id="rId9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diagramLayout" Target="../diagrams/layout3.xml"/><Relationship Id="rId18" Type="http://schemas.openxmlformats.org/officeDocument/2006/relationships/diagramLayout" Target="../diagrams/layout4.xml"/><Relationship Id="rId3" Type="http://schemas.openxmlformats.org/officeDocument/2006/relationships/diagramLayout" Target="../diagrams/layout1.xml"/><Relationship Id="rId21" Type="http://schemas.microsoft.com/office/2007/relationships/diagramDrawing" Target="../diagrams/drawing4.xml"/><Relationship Id="rId7" Type="http://schemas.openxmlformats.org/officeDocument/2006/relationships/diagramData" Target="../diagrams/data2.xml"/><Relationship Id="rId12" Type="http://schemas.openxmlformats.org/officeDocument/2006/relationships/diagramData" Target="../diagrams/data3.xml"/><Relationship Id="rId17" Type="http://schemas.openxmlformats.org/officeDocument/2006/relationships/diagramData" Target="../diagrams/data4.xml"/><Relationship Id="rId2" Type="http://schemas.openxmlformats.org/officeDocument/2006/relationships/diagramData" Target="../diagrams/data1.xml"/><Relationship Id="rId16" Type="http://schemas.microsoft.com/office/2007/relationships/diagramDrawing" Target="../diagrams/drawing3.xml"/><Relationship Id="rId20" Type="http://schemas.openxmlformats.org/officeDocument/2006/relationships/diagramColors" Target="../diagrams/colors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5" Type="http://schemas.openxmlformats.org/officeDocument/2006/relationships/diagramColors" Target="../diagrams/colors3.xml"/><Relationship Id="rId23" Type="http://schemas.openxmlformats.org/officeDocument/2006/relationships/image" Target="../media/image6.png"/><Relationship Id="rId10" Type="http://schemas.openxmlformats.org/officeDocument/2006/relationships/diagramColors" Target="../diagrams/colors2.xml"/><Relationship Id="rId19" Type="http://schemas.openxmlformats.org/officeDocument/2006/relationships/diagramQuickStyle" Target="../diagrams/quickStyle4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Relationship Id="rId14" Type="http://schemas.openxmlformats.org/officeDocument/2006/relationships/diagramQuickStyle" Target="../diagrams/quickStyle3.xml"/><Relationship Id="rId22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4" Type="http://schemas.openxmlformats.org/officeDocument/2006/relationships/image" Target="../media/image8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4" Type="http://schemas.openxmlformats.org/officeDocument/2006/relationships/image" Target="../media/image8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eg"/><Relationship Id="rId13" Type="http://schemas.openxmlformats.org/officeDocument/2006/relationships/image" Target="../media/image98.png"/><Relationship Id="rId3" Type="http://schemas.openxmlformats.org/officeDocument/2006/relationships/image" Target="../media/image89.png"/><Relationship Id="rId7" Type="http://schemas.openxmlformats.org/officeDocument/2006/relationships/image" Target="../media/image2.png"/><Relationship Id="rId12" Type="http://schemas.openxmlformats.org/officeDocument/2006/relationships/image" Target="../media/image97.jpe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jpeg"/><Relationship Id="rId11" Type="http://schemas.openxmlformats.org/officeDocument/2006/relationships/image" Target="../media/image96.png"/><Relationship Id="rId5" Type="http://schemas.openxmlformats.org/officeDocument/2006/relationships/image" Target="../media/image91.png"/><Relationship Id="rId10" Type="http://schemas.openxmlformats.org/officeDocument/2006/relationships/image" Target="../media/image95.jpeg"/><Relationship Id="rId4" Type="http://schemas.openxmlformats.org/officeDocument/2006/relationships/image" Target="../media/image90.png"/><Relationship Id="rId9" Type="http://schemas.openxmlformats.org/officeDocument/2006/relationships/image" Target="../media/image94.jpeg"/><Relationship Id="rId14" Type="http://schemas.openxmlformats.org/officeDocument/2006/relationships/image" Target="../media/image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9.jpeg"/><Relationship Id="rId4" Type="http://schemas.openxmlformats.org/officeDocument/2006/relationships/image" Target="../media/image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0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png"/><Relationship Id="rId5" Type="http://schemas.openxmlformats.org/officeDocument/2006/relationships/image" Target="../media/image99.jpeg"/><Relationship Id="rId4" Type="http://schemas.openxmlformats.org/officeDocument/2006/relationships/image" Target="../media/image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4" Type="http://schemas.openxmlformats.org/officeDocument/2006/relationships/image" Target="../media/image11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wmf"/><Relationship Id="rId3" Type="http://schemas.openxmlformats.org/officeDocument/2006/relationships/oleObject" Target="../embeddings/oleObject8.bin"/><Relationship Id="rId7" Type="http://schemas.openxmlformats.org/officeDocument/2006/relationships/oleObject" Target="../embeddings/oleObject1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07.wmf"/><Relationship Id="rId5" Type="http://schemas.openxmlformats.org/officeDocument/2006/relationships/oleObject" Target="../embeddings/oleObject9.bin"/><Relationship Id="rId10" Type="http://schemas.openxmlformats.org/officeDocument/2006/relationships/image" Target="../media/image6.png"/><Relationship Id="rId4" Type="http://schemas.openxmlformats.org/officeDocument/2006/relationships/image" Target="../media/image106.wmf"/><Relationship Id="rId9" Type="http://schemas.openxmlformats.org/officeDocument/2006/relationships/image" Target="../media/image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09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1.bin"/><Relationship Id="rId5" Type="http://schemas.openxmlformats.org/officeDocument/2006/relationships/image" Target="../media/image110.wmf"/><Relationship Id="rId4" Type="http://schemas.openxmlformats.org/officeDocument/2006/relationships/image" Target="../media/image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1.png"/><Relationship Id="rId4" Type="http://schemas.openxmlformats.org/officeDocument/2006/relationships/image" Target="../media/image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4.wmf"/><Relationship Id="rId5" Type="http://schemas.openxmlformats.org/officeDocument/2006/relationships/image" Target="../media/image113.wmf"/><Relationship Id="rId4" Type="http://schemas.openxmlformats.org/officeDocument/2006/relationships/image" Target="../media/image6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physcon.uni-obuda.hu/?q=hu/node/47" TargetMode="Externa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gif"/><Relationship Id="rId3" Type="http://schemas.openxmlformats.org/officeDocument/2006/relationships/image" Target="../media/image55.jpeg"/><Relationship Id="rId7" Type="http://schemas.openxmlformats.org/officeDocument/2006/relationships/image" Target="../media/image118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7.png"/><Relationship Id="rId5" Type="http://schemas.openxmlformats.org/officeDocument/2006/relationships/image" Target="../media/image116.jpeg"/><Relationship Id="rId10" Type="http://schemas.openxmlformats.org/officeDocument/2006/relationships/image" Target="../media/image6.png"/><Relationship Id="rId4" Type="http://schemas.openxmlformats.org/officeDocument/2006/relationships/image" Target="../media/image56.jpeg"/><Relationship Id="rId9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6.png"/><Relationship Id="rId5" Type="http://schemas.openxmlformats.org/officeDocument/2006/relationships/image" Target="../media/image125.jpeg"/><Relationship Id="rId4" Type="http://schemas.openxmlformats.org/officeDocument/2006/relationships/image" Target="../media/image6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7.png"/><Relationship Id="rId4" Type="http://schemas.openxmlformats.org/officeDocument/2006/relationships/image" Target="../media/image6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8.png"/><Relationship Id="rId4" Type="http://schemas.openxmlformats.org/officeDocument/2006/relationships/image" Target="../media/image6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9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0.png"/><Relationship Id="rId4" Type="http://schemas.openxmlformats.org/officeDocument/2006/relationships/image" Target="../media/image6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2.png"/><Relationship Id="rId5" Type="http://schemas.openxmlformats.org/officeDocument/2006/relationships/image" Target="../media/image131.png"/><Relationship Id="rId4" Type="http://schemas.openxmlformats.org/officeDocument/2006/relationships/image" Target="../media/image6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35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4.png"/><Relationship Id="rId5" Type="http://schemas.openxmlformats.org/officeDocument/2006/relationships/image" Target="../media/image133.png"/><Relationship Id="rId4" Type="http://schemas.openxmlformats.org/officeDocument/2006/relationships/image" Target="../media/image6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6.emf"/><Relationship Id="rId4" Type="http://schemas.openxmlformats.org/officeDocument/2006/relationships/image" Target="../media/image6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8.emf"/><Relationship Id="rId5" Type="http://schemas.openxmlformats.org/officeDocument/2006/relationships/image" Target="../media/image137.emf"/><Relationship Id="rId4" Type="http://schemas.openxmlformats.org/officeDocument/2006/relationships/image" Target="../media/image6.pn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40.png"/><Relationship Id="rId7" Type="http://schemas.openxmlformats.org/officeDocument/2006/relationships/image" Target="../media/image144.jpe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3.jpeg"/><Relationship Id="rId5" Type="http://schemas.openxmlformats.org/officeDocument/2006/relationships/image" Target="../media/image142.png"/><Relationship Id="rId4" Type="http://schemas.openxmlformats.org/officeDocument/2006/relationships/image" Target="../media/image141.png"/><Relationship Id="rId9" Type="http://schemas.openxmlformats.org/officeDocument/2006/relationships/image" Target="../media/image6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jpeg"/><Relationship Id="rId3" Type="http://schemas.openxmlformats.org/officeDocument/2006/relationships/image" Target="../media/image146.jpeg"/><Relationship Id="rId7" Type="http://schemas.openxmlformats.org/officeDocument/2006/relationships/image" Target="../media/image150.jpe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9.png"/><Relationship Id="rId5" Type="http://schemas.openxmlformats.org/officeDocument/2006/relationships/image" Target="../media/image148.jpeg"/><Relationship Id="rId4" Type="http://schemas.openxmlformats.org/officeDocument/2006/relationships/image" Target="../media/image147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mailto:kovacs.levente@nik.uni-obuda-hu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emf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églalap 5"/>
          <p:cNvSpPr/>
          <p:nvPr/>
        </p:nvSpPr>
        <p:spPr>
          <a:xfrm>
            <a:off x="755576" y="3284985"/>
            <a:ext cx="8388424" cy="73749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églalap 1"/>
          <p:cNvSpPr/>
          <p:nvPr/>
        </p:nvSpPr>
        <p:spPr>
          <a:xfrm rot="5400000">
            <a:off x="-2475148" y="2474605"/>
            <a:ext cx="6858000" cy="1907704"/>
          </a:xfrm>
          <a:prstGeom prst="rect">
            <a:avLst/>
          </a:pr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2340759"/>
              <a:satOff val="-2919"/>
              <a:lumOff val="686"/>
              <a:alphaOff val="0"/>
            </a:schemeClr>
          </a:fillRef>
          <a:effectRef idx="2">
            <a:schemeClr val="accent2">
              <a:hueOff val="2340759"/>
              <a:satOff val="-2919"/>
              <a:lumOff val="686"/>
              <a:alphaOff val="0"/>
            </a:schemeClr>
          </a:effectRef>
          <a:fontRef idx="minor">
            <a:schemeClr val="lt1"/>
          </a:fontRef>
        </p:style>
      </p:sp>
      <p:sp>
        <p:nvSpPr>
          <p:cNvPr id="4" name="Jobbra nyíl 3"/>
          <p:cNvSpPr/>
          <p:nvPr/>
        </p:nvSpPr>
        <p:spPr>
          <a:xfrm>
            <a:off x="1907704" y="1124744"/>
            <a:ext cx="7236296" cy="2408776"/>
          </a:xfrm>
          <a:prstGeom prst="rightArrow">
            <a:avLst>
              <a:gd name="adj1" fmla="val 77363"/>
              <a:gd name="adj2" fmla="val 52575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5" name="Szövegdoboz 4"/>
          <p:cNvSpPr txBox="1"/>
          <p:nvPr/>
        </p:nvSpPr>
        <p:spPr>
          <a:xfrm>
            <a:off x="2039732" y="1366318"/>
            <a:ext cx="6760862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Cyber-Medical Systems: the Digitalized Healthcare Approach and Its Trends</a:t>
            </a:r>
            <a:endParaRPr lang="en-US" sz="3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2066382" y="3447864"/>
            <a:ext cx="7186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Prof. Dr. </a:t>
            </a:r>
            <a:r>
              <a:rPr lang="en-US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habil</a:t>
            </a:r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Levente Kovács</a:t>
            </a:r>
            <a:endParaRPr lang="en-US" sz="2400" baseline="30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églalap 2"/>
          <p:cNvSpPr/>
          <p:nvPr/>
        </p:nvSpPr>
        <p:spPr>
          <a:xfrm>
            <a:off x="1932783" y="4089846"/>
            <a:ext cx="718613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/>
              <a:t>Óbuda</a:t>
            </a:r>
            <a:r>
              <a:rPr lang="en-US" dirty="0" smtClean="0"/>
              <a:t> University</a:t>
            </a:r>
          </a:p>
          <a:p>
            <a:r>
              <a:rPr lang="en-US" dirty="0" smtClean="0"/>
              <a:t>Research and Innovation Center of </a:t>
            </a:r>
            <a:r>
              <a:rPr lang="en-US" dirty="0" err="1" smtClean="0"/>
              <a:t>Óbuda</a:t>
            </a:r>
            <a:r>
              <a:rPr lang="en-US" dirty="0" smtClean="0"/>
              <a:t> University</a:t>
            </a:r>
          </a:p>
          <a:p>
            <a:r>
              <a:rPr lang="en-US" dirty="0" smtClean="0"/>
              <a:t>Physiological Controls Research Center</a:t>
            </a:r>
            <a:endParaRPr lang="en-US" dirty="0"/>
          </a:p>
        </p:txBody>
      </p:sp>
      <p:grpSp>
        <p:nvGrpSpPr>
          <p:cNvPr id="7" name="Csoportba foglalás 17"/>
          <p:cNvGrpSpPr/>
          <p:nvPr/>
        </p:nvGrpSpPr>
        <p:grpSpPr>
          <a:xfrm>
            <a:off x="3594952" y="5489936"/>
            <a:ext cx="4001384" cy="1368000"/>
            <a:chOff x="3413497" y="5489936"/>
            <a:chExt cx="4001384" cy="1368000"/>
          </a:xfrm>
        </p:grpSpPr>
        <p:pic>
          <p:nvPicPr>
            <p:cNvPr id="25" name="Picture 4" descr="http://www.rva.hu/data/pagecontent/0/LOGOK/obudai_egyetem_logo-1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413497" y="5545138"/>
              <a:ext cx="619974" cy="11890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53" name="Picture 29" descr="C:\Users\johanna\Downloads\erc_logo_233px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358469" y="5489936"/>
              <a:ext cx="2056412" cy="1368000"/>
            </a:xfrm>
            <a:prstGeom prst="rect">
              <a:avLst/>
            </a:prstGeom>
            <a:noFill/>
          </p:spPr>
        </p:pic>
      </p:grpSp>
      <p:pic>
        <p:nvPicPr>
          <p:cNvPr id="12" name="Kép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7700" y="5547049"/>
            <a:ext cx="1727393" cy="1224000"/>
          </a:xfrm>
          <a:prstGeom prst="rect">
            <a:avLst/>
          </a:prstGeom>
        </p:spPr>
      </p:pic>
      <p:sp>
        <p:nvSpPr>
          <p:cNvPr id="14" name="Szövegdoboz 13"/>
          <p:cNvSpPr txBox="1"/>
          <p:nvPr/>
        </p:nvSpPr>
        <p:spPr>
          <a:xfrm>
            <a:off x="-43603" y="1196751"/>
            <a:ext cx="193876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chemeClr val="bg1"/>
                </a:solidFill>
              </a:rPr>
              <a:t>MACRo</a:t>
            </a:r>
            <a:r>
              <a:rPr lang="en-US" dirty="0" smtClean="0">
                <a:solidFill>
                  <a:schemeClr val="bg1"/>
                </a:solidFill>
              </a:rPr>
              <a:t> 2017</a:t>
            </a:r>
          </a:p>
          <a:p>
            <a:pPr algn="ctr"/>
            <a:endParaRPr lang="en-US" dirty="0" smtClean="0">
              <a:solidFill>
                <a:schemeClr val="bg1"/>
              </a:solidFill>
            </a:endParaRP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6th International Conference on Recent Achievements in Mechatronics, Automation, Computer Sciences and Robotics</a:t>
            </a:r>
          </a:p>
          <a:p>
            <a:pPr algn="ctr"/>
            <a:endParaRPr lang="en-US" dirty="0" smtClean="0">
              <a:solidFill>
                <a:schemeClr val="bg1"/>
              </a:solidFill>
            </a:endParaRP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October</a:t>
            </a:r>
            <a:r>
              <a:rPr lang="en-US" dirty="0" smtClean="0">
                <a:solidFill>
                  <a:schemeClr val="bg1"/>
                </a:solidFill>
              </a:rPr>
              <a:t> 27-28 </a:t>
            </a:r>
            <a:r>
              <a:rPr lang="en-US" dirty="0" err="1" smtClean="0">
                <a:solidFill>
                  <a:schemeClr val="bg1"/>
                </a:solidFill>
              </a:rPr>
              <a:t>Targu-Mures</a:t>
            </a:r>
            <a:endParaRPr lang="en-US" dirty="0" smtClean="0">
              <a:solidFill>
                <a:schemeClr val="bg1"/>
              </a:solidFill>
            </a:endParaRP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Romania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83968" y="138167"/>
            <a:ext cx="1981918" cy="8469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Jobbra nyíl 3"/>
          <p:cNvSpPr/>
          <p:nvPr/>
        </p:nvSpPr>
        <p:spPr>
          <a:xfrm>
            <a:off x="0" y="326"/>
            <a:ext cx="9144000" cy="864096"/>
          </a:xfrm>
          <a:prstGeom prst="rightArrow">
            <a:avLst>
              <a:gd name="adj1" fmla="val 69240"/>
              <a:gd name="adj2" fmla="val 52124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Industry 4.0</a:t>
            </a:r>
            <a:endParaRPr lang="en-US" dirty="0"/>
          </a:p>
        </p:txBody>
      </p:sp>
      <p:cxnSp>
        <p:nvCxnSpPr>
          <p:cNvPr id="3" name="直接箭头连接符 6"/>
          <p:cNvCxnSpPr/>
          <p:nvPr/>
        </p:nvCxnSpPr>
        <p:spPr bwMode="auto">
          <a:xfrm flipV="1">
            <a:off x="812800" y="6461125"/>
            <a:ext cx="7019925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>
            <a:outerShdw dist="17961" dir="2700000" algn="ctr" rotWithShape="0">
              <a:schemeClr val="tx1">
                <a:gamma/>
                <a:shade val="60000"/>
                <a:invGamma/>
              </a:schemeClr>
            </a:outerShdw>
          </a:effectLst>
        </p:spPr>
      </p:cxnSp>
      <p:cxnSp>
        <p:nvCxnSpPr>
          <p:cNvPr id="5" name="直接箭头连接符 7"/>
          <p:cNvCxnSpPr/>
          <p:nvPr/>
        </p:nvCxnSpPr>
        <p:spPr bwMode="auto">
          <a:xfrm flipV="1">
            <a:off x="7788275" y="1355725"/>
            <a:ext cx="0" cy="5040313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>
            <a:outerShdw dist="17961" dir="2700000" algn="ctr" rotWithShape="0">
              <a:schemeClr val="tx1">
                <a:gamma/>
                <a:shade val="60000"/>
                <a:invGamma/>
              </a:schemeClr>
            </a:outerShdw>
          </a:effectLst>
        </p:spPr>
      </p:cxnSp>
      <p:sp>
        <p:nvSpPr>
          <p:cNvPr id="6" name="文本框 9"/>
          <p:cNvSpPr txBox="1"/>
          <p:nvPr/>
        </p:nvSpPr>
        <p:spPr>
          <a:xfrm>
            <a:off x="855663" y="5392738"/>
            <a:ext cx="1619250" cy="9398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>
            <a:spAutoFit/>
          </a:bodyPr>
          <a:lstStyle/>
          <a:p>
            <a:pPr algn="just">
              <a:defRPr/>
            </a:pP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Mechanical waving loom (1784)</a:t>
            </a:r>
          </a:p>
        </p:txBody>
      </p:sp>
      <p:sp>
        <p:nvSpPr>
          <p:cNvPr id="7" name="文本框 23"/>
          <p:cNvSpPr txBox="1">
            <a:spLocks noChangeArrowheads="1"/>
          </p:cNvSpPr>
          <p:nvPr/>
        </p:nvSpPr>
        <p:spPr bwMode="auto">
          <a:xfrm rot="10800000">
            <a:off x="7775595" y="1679575"/>
            <a:ext cx="553998" cy="368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400" b="1" dirty="0" smtClean="0">
                <a:latin typeface="Times New Roman" pitchFamily="18" charset="0"/>
                <a:cs typeface="Times New Roman" pitchFamily="18" charset="0"/>
              </a:rPr>
              <a:t>Degree of complexity</a:t>
            </a:r>
            <a:endParaRPr lang="en-US" altLang="zh-CN" sz="24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8" name="直接箭头连接符 45"/>
          <p:cNvCxnSpPr>
            <a:cxnSpLocks noChangeShapeType="1"/>
          </p:cNvCxnSpPr>
          <p:nvPr/>
        </p:nvCxnSpPr>
        <p:spPr bwMode="auto">
          <a:xfrm>
            <a:off x="844550" y="5389563"/>
            <a:ext cx="0" cy="1062037"/>
          </a:xfrm>
          <a:prstGeom prst="straightConnector1">
            <a:avLst/>
          </a:prstGeom>
          <a:noFill/>
          <a:ln w="38100" algn="ctr">
            <a:solidFill>
              <a:srgbClr val="00B05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" name="矩形 14"/>
          <p:cNvSpPr>
            <a:spLocks noChangeArrowheads="1"/>
          </p:cNvSpPr>
          <p:nvPr/>
        </p:nvSpPr>
        <p:spPr bwMode="auto">
          <a:xfrm>
            <a:off x="812800" y="2963863"/>
            <a:ext cx="1662113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altLang="zh-CN" sz="2000" b="1" baseline="30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st</a:t>
            </a:r>
            <a:r>
              <a:rPr lang="en-US" altLang="zh-CN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industrial </a:t>
            </a:r>
          </a:p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revolution</a:t>
            </a:r>
            <a:endParaRPr lang="en-US" altLang="zh-CN" sz="11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文本框 15"/>
          <p:cNvSpPr txBox="1"/>
          <p:nvPr/>
        </p:nvSpPr>
        <p:spPr>
          <a:xfrm>
            <a:off x="2573338" y="4462463"/>
            <a:ext cx="1619250" cy="81560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r>
              <a:rPr lang="en-US" altLang="zh-CN" b="1" dirty="0" smtClean="0">
                <a:latin typeface="Times New Roman" pitchFamily="18" charset="0"/>
                <a:cs typeface="Times New Roman" pitchFamily="18" charset="0"/>
              </a:rPr>
              <a:t>Assembly line (1870)</a:t>
            </a:r>
          </a:p>
          <a:p>
            <a:pPr algn="just"/>
            <a:endParaRPr lang="en-US" altLang="zh-CN" sz="1100" dirty="0"/>
          </a:p>
        </p:txBody>
      </p:sp>
      <p:sp>
        <p:nvSpPr>
          <p:cNvPr id="11" name="文本框 16"/>
          <p:cNvSpPr txBox="1"/>
          <p:nvPr/>
        </p:nvSpPr>
        <p:spPr>
          <a:xfrm>
            <a:off x="2573338" y="5392738"/>
            <a:ext cx="1619250" cy="93821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just"/>
            <a:endParaRPr lang="en-US" altLang="zh-CN" sz="1100" dirty="0" smtClean="0"/>
          </a:p>
          <a:p>
            <a:pPr algn="just"/>
            <a:endParaRPr lang="en-US" altLang="zh-CN" sz="1100" dirty="0" smtClean="0"/>
          </a:p>
          <a:p>
            <a:pPr algn="just"/>
            <a:endParaRPr lang="en-US" altLang="zh-CN" sz="1100" dirty="0" smtClean="0"/>
          </a:p>
          <a:p>
            <a:pPr algn="just"/>
            <a:endParaRPr lang="en-US" altLang="zh-CN" sz="1100" dirty="0" smtClean="0"/>
          </a:p>
          <a:p>
            <a:pPr algn="just"/>
            <a:endParaRPr lang="en-US" altLang="zh-CN" sz="1100" dirty="0"/>
          </a:p>
        </p:txBody>
      </p:sp>
      <p:cxnSp>
        <p:nvCxnSpPr>
          <p:cNvPr id="12" name="直接箭头连接符 56"/>
          <p:cNvCxnSpPr>
            <a:cxnSpLocks noChangeShapeType="1"/>
          </p:cNvCxnSpPr>
          <p:nvPr/>
        </p:nvCxnSpPr>
        <p:spPr bwMode="auto">
          <a:xfrm>
            <a:off x="2551113" y="4460875"/>
            <a:ext cx="0" cy="1987550"/>
          </a:xfrm>
          <a:prstGeom prst="straightConnector1">
            <a:avLst/>
          </a:prstGeom>
          <a:noFill/>
          <a:ln w="38100" algn="ctr">
            <a:solidFill>
              <a:srgbClr val="00B05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" name="矩形 19"/>
          <p:cNvSpPr>
            <a:spLocks noChangeArrowheads="1"/>
          </p:cNvSpPr>
          <p:nvPr/>
        </p:nvSpPr>
        <p:spPr bwMode="auto">
          <a:xfrm>
            <a:off x="2497138" y="2633663"/>
            <a:ext cx="166211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zh-CN" sz="2000" b="1" baseline="30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nd </a:t>
            </a:r>
            <a:r>
              <a:rPr lang="en-US" altLang="zh-CN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industrial </a:t>
            </a:r>
          </a:p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revolution</a:t>
            </a:r>
            <a:endParaRPr lang="en-US" altLang="zh-CN" sz="11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文本框 20"/>
          <p:cNvSpPr txBox="1"/>
          <p:nvPr/>
        </p:nvSpPr>
        <p:spPr>
          <a:xfrm>
            <a:off x="4318000" y="4454525"/>
            <a:ext cx="1655763" cy="93821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just"/>
            <a:endParaRPr lang="en-US" altLang="zh-CN" sz="1100" dirty="0" smtClean="0"/>
          </a:p>
          <a:p>
            <a:pPr algn="just"/>
            <a:endParaRPr lang="en-US" altLang="zh-CN" sz="1100" dirty="0" smtClean="0"/>
          </a:p>
          <a:p>
            <a:pPr algn="just"/>
            <a:endParaRPr lang="en-US" altLang="zh-CN" sz="1100" dirty="0" smtClean="0"/>
          </a:p>
          <a:p>
            <a:pPr algn="just"/>
            <a:endParaRPr lang="en-US" altLang="zh-CN" sz="1100" dirty="0" smtClean="0"/>
          </a:p>
          <a:p>
            <a:pPr algn="just"/>
            <a:endParaRPr lang="en-US" altLang="zh-CN" sz="1100" dirty="0"/>
          </a:p>
        </p:txBody>
      </p:sp>
      <p:sp>
        <p:nvSpPr>
          <p:cNvPr id="15" name="文本框 21"/>
          <p:cNvSpPr txBox="1"/>
          <p:nvPr/>
        </p:nvSpPr>
        <p:spPr>
          <a:xfrm>
            <a:off x="4318000" y="5392738"/>
            <a:ext cx="1655763" cy="93821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just"/>
            <a:endParaRPr lang="en-US" altLang="zh-CN" sz="1100" dirty="0" smtClean="0"/>
          </a:p>
          <a:p>
            <a:pPr algn="just"/>
            <a:endParaRPr lang="en-US" altLang="zh-CN" sz="1100" dirty="0" smtClean="0"/>
          </a:p>
          <a:p>
            <a:pPr algn="just"/>
            <a:endParaRPr lang="en-US" altLang="zh-CN" sz="1100" dirty="0" smtClean="0"/>
          </a:p>
          <a:p>
            <a:pPr algn="just"/>
            <a:endParaRPr lang="en-US" altLang="zh-CN" sz="1100" dirty="0" smtClean="0"/>
          </a:p>
          <a:p>
            <a:pPr algn="just"/>
            <a:endParaRPr lang="en-US" altLang="zh-CN" sz="1100" dirty="0"/>
          </a:p>
        </p:txBody>
      </p:sp>
      <p:sp>
        <p:nvSpPr>
          <p:cNvPr id="16" name="文本框 22"/>
          <p:cNvSpPr txBox="1"/>
          <p:nvPr/>
        </p:nvSpPr>
        <p:spPr>
          <a:xfrm>
            <a:off x="4314825" y="3513138"/>
            <a:ext cx="1657350" cy="9398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r>
              <a:rPr lang="en-US" altLang="zh-CN" b="1" dirty="0" smtClean="0">
                <a:latin typeface="Times New Roman" pitchFamily="18" charset="0"/>
                <a:cs typeface="Times New Roman" pitchFamily="18" charset="0"/>
              </a:rPr>
              <a:t>Programmable logic control system (1969)</a:t>
            </a:r>
            <a:endParaRPr lang="en-US" altLang="zh-CN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7" name="直接箭头连接符 57"/>
          <p:cNvCxnSpPr>
            <a:cxnSpLocks noChangeShapeType="1"/>
          </p:cNvCxnSpPr>
          <p:nvPr/>
        </p:nvCxnSpPr>
        <p:spPr bwMode="auto">
          <a:xfrm>
            <a:off x="4300538" y="3511550"/>
            <a:ext cx="0" cy="2941638"/>
          </a:xfrm>
          <a:prstGeom prst="straightConnector1">
            <a:avLst/>
          </a:prstGeom>
          <a:noFill/>
          <a:ln w="38100" algn="ctr">
            <a:solidFill>
              <a:srgbClr val="00B05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" name="矩形 26"/>
          <p:cNvSpPr>
            <a:spLocks noChangeArrowheads="1"/>
          </p:cNvSpPr>
          <p:nvPr/>
        </p:nvSpPr>
        <p:spPr bwMode="auto">
          <a:xfrm>
            <a:off x="4300538" y="1814513"/>
            <a:ext cx="166211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altLang="zh-CN" sz="2000" b="1" baseline="30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rd </a:t>
            </a:r>
            <a:r>
              <a:rPr lang="en-US" altLang="zh-CN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industrial </a:t>
            </a:r>
          </a:p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revolution</a:t>
            </a:r>
            <a:endParaRPr lang="en-US" altLang="zh-CN" sz="11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文本框 28"/>
          <p:cNvSpPr txBox="1"/>
          <p:nvPr/>
        </p:nvSpPr>
        <p:spPr>
          <a:xfrm>
            <a:off x="6075363" y="4460875"/>
            <a:ext cx="1620837" cy="87716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just"/>
            <a:endParaRPr lang="en-US" altLang="zh-CN" sz="1100" dirty="0" smtClean="0"/>
          </a:p>
          <a:p>
            <a:pPr algn="just"/>
            <a:endParaRPr lang="en-US" altLang="zh-CN" sz="1100" dirty="0" smtClean="0"/>
          </a:p>
          <a:p>
            <a:pPr algn="just"/>
            <a:endParaRPr lang="en-US" altLang="zh-CN" sz="1100" dirty="0" smtClean="0"/>
          </a:p>
          <a:p>
            <a:pPr algn="r"/>
            <a:r>
              <a:rPr lang="en-US" altLang="zh-CN" b="1" dirty="0" smtClean="0">
                <a:latin typeface="Times New Roman" pitchFamily="18" charset="0"/>
                <a:cs typeface="Times New Roman" pitchFamily="18" charset="0"/>
              </a:rPr>
              <a:t>Industrial 2.0</a:t>
            </a:r>
            <a:endParaRPr lang="en-US" altLang="zh-CN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文本框 29"/>
          <p:cNvSpPr txBox="1"/>
          <p:nvPr/>
        </p:nvSpPr>
        <p:spPr>
          <a:xfrm>
            <a:off x="6075363" y="5391150"/>
            <a:ext cx="1620837" cy="877163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r"/>
            <a:endParaRPr lang="en-US" altLang="zh-CN" sz="11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en-US" altLang="zh-CN" sz="11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en-US" altLang="zh-CN" sz="11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en-US" altLang="zh-CN" b="1" dirty="0" smtClean="0">
                <a:latin typeface="Times New Roman" pitchFamily="18" charset="0"/>
                <a:cs typeface="Times New Roman" pitchFamily="18" charset="0"/>
              </a:rPr>
              <a:t>Industrial 1.0</a:t>
            </a:r>
            <a:endParaRPr lang="en-US" altLang="zh-CN" dirty="0"/>
          </a:p>
        </p:txBody>
      </p:sp>
      <p:sp>
        <p:nvSpPr>
          <p:cNvPr id="21" name="文本框 30"/>
          <p:cNvSpPr txBox="1"/>
          <p:nvPr/>
        </p:nvSpPr>
        <p:spPr>
          <a:xfrm>
            <a:off x="6073775" y="3524250"/>
            <a:ext cx="1620838" cy="87716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just"/>
            <a:endParaRPr lang="en-US" altLang="zh-CN" sz="11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altLang="zh-CN" sz="11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altLang="zh-CN" sz="11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en-US" altLang="zh-CN" b="1" dirty="0" smtClean="0">
                <a:latin typeface="Times New Roman" pitchFamily="18" charset="0"/>
                <a:cs typeface="Times New Roman" pitchFamily="18" charset="0"/>
              </a:rPr>
              <a:t>Industrial 3.0</a:t>
            </a:r>
            <a:endParaRPr lang="en-US" altLang="zh-CN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文本框 31"/>
          <p:cNvSpPr txBox="1"/>
          <p:nvPr/>
        </p:nvSpPr>
        <p:spPr>
          <a:xfrm>
            <a:off x="6073775" y="2579688"/>
            <a:ext cx="1620838" cy="9398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just"/>
            <a:r>
              <a:rPr lang="en-US" altLang="zh-CN" b="1" dirty="0" smtClean="0">
                <a:latin typeface="Times New Roman" pitchFamily="18" charset="0"/>
                <a:cs typeface="Times New Roman" pitchFamily="18" charset="0"/>
              </a:rPr>
              <a:t>Cyber-physical systems (CPS)</a:t>
            </a:r>
            <a:endParaRPr lang="en-US" altLang="zh-CN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矩形 32"/>
          <p:cNvSpPr>
            <a:spLocks noChangeArrowheads="1"/>
          </p:cNvSpPr>
          <p:nvPr/>
        </p:nvSpPr>
        <p:spPr bwMode="auto">
          <a:xfrm>
            <a:off x="5640388" y="6400800"/>
            <a:ext cx="99536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400" b="1" dirty="0" smtClean="0">
                <a:latin typeface="Times New Roman" pitchFamily="18" charset="0"/>
                <a:cs typeface="Times New Roman" pitchFamily="18" charset="0"/>
              </a:rPr>
              <a:t>Today</a:t>
            </a:r>
            <a:endParaRPr lang="en-US" altLang="zh-CN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矩形 33"/>
          <p:cNvSpPr>
            <a:spLocks noChangeArrowheads="1"/>
          </p:cNvSpPr>
          <p:nvPr/>
        </p:nvSpPr>
        <p:spPr bwMode="auto">
          <a:xfrm>
            <a:off x="6091238" y="838200"/>
            <a:ext cx="166211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altLang="zh-CN" sz="2000" b="1" baseline="30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 </a:t>
            </a:r>
            <a:r>
              <a:rPr lang="en-US" altLang="zh-CN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industrial </a:t>
            </a:r>
          </a:p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revolution</a:t>
            </a:r>
            <a:endParaRPr lang="en-US" altLang="zh-CN" sz="11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矩形 36"/>
          <p:cNvSpPr>
            <a:spLocks noChangeArrowheads="1"/>
          </p:cNvSpPr>
          <p:nvPr/>
        </p:nvSpPr>
        <p:spPr bwMode="auto">
          <a:xfrm>
            <a:off x="6997700" y="1995488"/>
            <a:ext cx="173513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Cyber-physical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systems</a:t>
            </a:r>
            <a:endParaRPr lang="en-US" altLang="zh-CN" sz="1800" dirty="0">
              <a:latin typeface="Arial" pitchFamily="34" charset="0"/>
            </a:endParaRPr>
          </a:p>
        </p:txBody>
      </p:sp>
      <p:pic>
        <p:nvPicPr>
          <p:cNvPr id="26" name="图片 3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663" y="3697288"/>
            <a:ext cx="1619250" cy="169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7" name="直接箭头连接符 58"/>
          <p:cNvCxnSpPr>
            <a:cxnSpLocks noChangeShapeType="1"/>
          </p:cNvCxnSpPr>
          <p:nvPr/>
        </p:nvCxnSpPr>
        <p:spPr bwMode="auto">
          <a:xfrm>
            <a:off x="6061075" y="2584450"/>
            <a:ext cx="0" cy="3870325"/>
          </a:xfrm>
          <a:prstGeom prst="straightConnector1">
            <a:avLst/>
          </a:prstGeom>
          <a:noFill/>
          <a:ln w="38100" algn="ctr">
            <a:solidFill>
              <a:srgbClr val="00B05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8" name="图片 4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0" y="3387725"/>
            <a:ext cx="161925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图片 4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2288" y="2447925"/>
            <a:ext cx="1619250" cy="106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文本框 37"/>
          <p:cNvSpPr txBox="1"/>
          <p:nvPr/>
        </p:nvSpPr>
        <p:spPr>
          <a:xfrm>
            <a:off x="974725" y="5351463"/>
            <a:ext cx="7194550" cy="13843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just"/>
            <a:r>
              <a:rPr lang="en-US" altLang="zh-CN" sz="2800" b="1" dirty="0" smtClean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altLang="zh-CN" sz="2800" b="1" baseline="30000" dirty="0" smtClean="0"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altLang="zh-CN" sz="2800" b="1" dirty="0" smtClean="0">
                <a:latin typeface="Times New Roman" pitchFamily="18" charset="0"/>
                <a:cs typeface="Times New Roman" pitchFamily="18" charset="0"/>
              </a:rPr>
              <a:t> industrial revolution</a:t>
            </a:r>
          </a:p>
          <a:p>
            <a:pPr algn="just"/>
            <a:r>
              <a:rPr lang="en-US" altLang="zh-CN" sz="2800" dirty="0" smtClean="0">
                <a:latin typeface="Times New Roman" pitchFamily="18" charset="0"/>
                <a:cs typeface="Times New Roman" pitchFamily="18" charset="0"/>
              </a:rPr>
              <a:t>On the basis of cyber-physical systems (CPS), merging of real and virtual world</a:t>
            </a:r>
            <a:endParaRPr lang="en-US" altLang="zh-CN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" name="图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1538" y="1220788"/>
            <a:ext cx="4860925" cy="405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0214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99 -0.00787 L 0.25313 -0.1789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97" y="-856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9" grpId="0"/>
      <p:bldP spid="10" grpId="0" animBg="1"/>
      <p:bldP spid="11" grpId="0" animBg="1"/>
      <p:bldP spid="13" grpId="0"/>
      <p:bldP spid="14" grpId="0" animBg="1"/>
      <p:bldP spid="15" grpId="0" animBg="1"/>
      <p:bldP spid="16" grpId="0" animBg="1"/>
      <p:bldP spid="18" grpId="0"/>
      <p:bldP spid="19" grpId="0" animBg="1"/>
      <p:bldP spid="20" grpId="0" animBg="1"/>
      <p:bldP spid="21" grpId="0" animBg="1"/>
      <p:bldP spid="22" grpId="0" animBg="1"/>
      <p:bldP spid="23" grpId="0"/>
      <p:bldP spid="24" grpId="0"/>
      <p:bldP spid="25" grpId="0"/>
      <p:bldP spid="3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églalap 13"/>
          <p:cNvSpPr/>
          <p:nvPr/>
        </p:nvSpPr>
        <p:spPr>
          <a:xfrm>
            <a:off x="0" y="6416411"/>
            <a:ext cx="9135800" cy="446721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Jobbra nyíl 3"/>
          <p:cNvSpPr/>
          <p:nvPr/>
        </p:nvSpPr>
        <p:spPr>
          <a:xfrm>
            <a:off x="0" y="326"/>
            <a:ext cx="9144000" cy="864096"/>
          </a:xfrm>
          <a:prstGeom prst="rightArrow">
            <a:avLst>
              <a:gd name="adj1" fmla="val 69240"/>
              <a:gd name="adj2" fmla="val 52124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Industry 4.0</a:t>
            </a:r>
            <a:endParaRPr lang="en-US" dirty="0"/>
          </a:p>
        </p:txBody>
      </p:sp>
      <p:sp>
        <p:nvSpPr>
          <p:cNvPr id="20" name="Szövegdoboz 14"/>
          <p:cNvSpPr txBox="1">
            <a:spLocks noChangeArrowheads="1"/>
          </p:cNvSpPr>
          <p:nvPr/>
        </p:nvSpPr>
        <p:spPr bwMode="auto">
          <a:xfrm>
            <a:off x="34925" y="6546850"/>
            <a:ext cx="67999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fld id="{E6397BA0-A1F5-4C9D-A1BA-4ACAF2088CDB}" type="slidenum">
              <a:rPr lang="en-US" altLang="hu-HU" sz="1600" smtClean="0">
                <a:solidFill>
                  <a:schemeClr val="bg1"/>
                </a:solidFill>
                <a:latin typeface="+mn-lt"/>
              </a:rPr>
              <a:t>11</a:t>
            </a:fld>
            <a:r>
              <a:rPr lang="en-US" altLang="hu-HU" sz="1600" dirty="0" smtClean="0">
                <a:solidFill>
                  <a:schemeClr val="bg1"/>
                </a:solidFill>
                <a:latin typeface="+mn-lt"/>
              </a:rPr>
              <a:t>/</a:t>
            </a:r>
            <a:r>
              <a:rPr lang="hu-HU" altLang="hu-HU" sz="1600" dirty="0" smtClean="0">
                <a:solidFill>
                  <a:schemeClr val="bg1"/>
                </a:solidFill>
                <a:latin typeface="+mn-lt"/>
              </a:rPr>
              <a:t>78</a:t>
            </a:r>
            <a:endParaRPr lang="en-US" altLang="hu-HU" sz="1600" dirty="0" smtClean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91138" name="Picture 2" descr="Képtalálat a következ&amp;odblac;re: „industry 4.0”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08" y="887262"/>
            <a:ext cx="7561676" cy="5367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9" descr="C:\Users\johanna\Downloads\erc_logo_233px.pn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589" r="43974" b="7279"/>
          <a:stretch>
            <a:fillRect/>
          </a:stretch>
        </p:blipFill>
        <p:spPr bwMode="auto">
          <a:xfrm>
            <a:off x="8132024" y="5949280"/>
            <a:ext cx="918462" cy="900000"/>
          </a:xfrm>
          <a:prstGeom prst="rect">
            <a:avLst/>
          </a:prstGeom>
          <a:noFill/>
        </p:spPr>
      </p:pic>
      <p:pic>
        <p:nvPicPr>
          <p:cNvPr id="13" name="Kép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923" y="5933262"/>
            <a:ext cx="1371753" cy="9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442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églalap 14"/>
          <p:cNvSpPr/>
          <p:nvPr/>
        </p:nvSpPr>
        <p:spPr>
          <a:xfrm>
            <a:off x="0" y="6416411"/>
            <a:ext cx="9135800" cy="446721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Jobbra nyíl 3"/>
          <p:cNvSpPr/>
          <p:nvPr/>
        </p:nvSpPr>
        <p:spPr>
          <a:xfrm>
            <a:off x="0" y="326"/>
            <a:ext cx="9144000" cy="864096"/>
          </a:xfrm>
          <a:prstGeom prst="rightArrow">
            <a:avLst>
              <a:gd name="adj1" fmla="val 69240"/>
              <a:gd name="adj2" fmla="val 52124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Industry 4.0</a:t>
            </a:r>
            <a:endParaRPr lang="en-US"/>
          </a:p>
        </p:txBody>
      </p:sp>
      <p:sp>
        <p:nvSpPr>
          <p:cNvPr id="20" name="Szövegdoboz 14"/>
          <p:cNvSpPr txBox="1">
            <a:spLocks noChangeArrowheads="1"/>
          </p:cNvSpPr>
          <p:nvPr/>
        </p:nvSpPr>
        <p:spPr bwMode="auto">
          <a:xfrm>
            <a:off x="34925" y="6546850"/>
            <a:ext cx="67999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fld id="{E6397BA0-A1F5-4C9D-A1BA-4ACAF2088CDB}" type="slidenum">
              <a:rPr lang="en-US" altLang="hu-HU" sz="1600" smtClean="0">
                <a:solidFill>
                  <a:schemeClr val="bg1"/>
                </a:solidFill>
                <a:latin typeface="+mn-lt"/>
              </a:rPr>
              <a:t>12</a:t>
            </a:fld>
            <a:r>
              <a:rPr lang="en-US" altLang="hu-HU" sz="1600" dirty="0" smtClean="0">
                <a:solidFill>
                  <a:schemeClr val="bg1"/>
                </a:solidFill>
                <a:latin typeface="+mn-lt"/>
              </a:rPr>
              <a:t>/</a:t>
            </a:r>
            <a:r>
              <a:rPr lang="hu-HU" altLang="hu-HU" sz="1600" dirty="0" smtClean="0">
                <a:solidFill>
                  <a:schemeClr val="bg1"/>
                </a:solidFill>
                <a:latin typeface="+mn-lt"/>
              </a:rPr>
              <a:t>78</a:t>
            </a:r>
            <a:endParaRPr lang="en-US" altLang="hu-HU" sz="1600" dirty="0" smtClean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8" name="Picture 2" descr="Képtalálat a következ&amp;odblac;re: „industry 4.0”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2" y="836712"/>
            <a:ext cx="9144000" cy="5552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9" descr="C:\Users\johanna\Downloads\erc_logo_233px.pn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589" r="43974" b="7279"/>
          <a:stretch>
            <a:fillRect/>
          </a:stretch>
        </p:blipFill>
        <p:spPr bwMode="auto">
          <a:xfrm>
            <a:off x="8132024" y="5949280"/>
            <a:ext cx="918462" cy="900000"/>
          </a:xfrm>
          <a:prstGeom prst="rect">
            <a:avLst/>
          </a:prstGeom>
          <a:noFill/>
        </p:spPr>
      </p:pic>
      <p:pic>
        <p:nvPicPr>
          <p:cNvPr id="14" name="Kép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923" y="5933262"/>
            <a:ext cx="1371753" cy="9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32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églalap 15"/>
          <p:cNvSpPr/>
          <p:nvPr/>
        </p:nvSpPr>
        <p:spPr>
          <a:xfrm>
            <a:off x="0" y="6416411"/>
            <a:ext cx="9135800" cy="446721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Jobbra nyíl 3"/>
          <p:cNvSpPr/>
          <p:nvPr/>
        </p:nvSpPr>
        <p:spPr>
          <a:xfrm>
            <a:off x="0" y="326"/>
            <a:ext cx="9144000" cy="864096"/>
          </a:xfrm>
          <a:prstGeom prst="rightArrow">
            <a:avLst>
              <a:gd name="adj1" fmla="val 69240"/>
              <a:gd name="adj2" fmla="val 52124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Spread of industrial robots in the world</a:t>
            </a:r>
            <a:endParaRPr lang="en-US" dirty="0"/>
          </a:p>
        </p:txBody>
      </p:sp>
      <p:sp>
        <p:nvSpPr>
          <p:cNvPr id="20" name="Szövegdoboz 14"/>
          <p:cNvSpPr txBox="1">
            <a:spLocks noChangeArrowheads="1"/>
          </p:cNvSpPr>
          <p:nvPr/>
        </p:nvSpPr>
        <p:spPr bwMode="auto">
          <a:xfrm>
            <a:off x="34925" y="6546850"/>
            <a:ext cx="67999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fld id="{E6397BA0-A1F5-4C9D-A1BA-4ACAF2088CDB}" type="slidenum">
              <a:rPr lang="en-US" altLang="hu-HU" sz="1600" smtClean="0">
                <a:solidFill>
                  <a:schemeClr val="bg1"/>
                </a:solidFill>
                <a:latin typeface="+mn-lt"/>
              </a:rPr>
              <a:t>13</a:t>
            </a:fld>
            <a:r>
              <a:rPr lang="en-US" altLang="hu-HU" sz="1600" dirty="0" smtClean="0">
                <a:solidFill>
                  <a:schemeClr val="bg1"/>
                </a:solidFill>
                <a:latin typeface="+mn-lt"/>
              </a:rPr>
              <a:t>/</a:t>
            </a:r>
            <a:r>
              <a:rPr lang="hu-HU" altLang="hu-HU" sz="1600" dirty="0" smtClean="0">
                <a:solidFill>
                  <a:schemeClr val="bg1"/>
                </a:solidFill>
                <a:latin typeface="+mn-lt"/>
              </a:rPr>
              <a:t>78</a:t>
            </a:r>
            <a:endParaRPr lang="en-US" altLang="hu-HU" sz="1600" dirty="0" smtClean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36866" name="Picture 2" descr="Képtalálat a következ&amp;odblac;re: „robot supply world”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70" y="999512"/>
            <a:ext cx="8782618" cy="5091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9" descr="C:\Users\johanna\Downloads\erc_logo_233px.pn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589" r="43974" b="7279"/>
          <a:stretch>
            <a:fillRect/>
          </a:stretch>
        </p:blipFill>
        <p:spPr bwMode="auto">
          <a:xfrm>
            <a:off x="8132024" y="5949280"/>
            <a:ext cx="918462" cy="900000"/>
          </a:xfrm>
          <a:prstGeom prst="rect">
            <a:avLst/>
          </a:prstGeom>
          <a:noFill/>
        </p:spPr>
      </p:pic>
      <p:pic>
        <p:nvPicPr>
          <p:cNvPr id="15" name="Kép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923" y="5933262"/>
            <a:ext cx="1371753" cy="9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651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églalap 17"/>
          <p:cNvSpPr/>
          <p:nvPr/>
        </p:nvSpPr>
        <p:spPr>
          <a:xfrm>
            <a:off x="0" y="6416411"/>
            <a:ext cx="9135800" cy="446721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Jobbra nyíl 3"/>
          <p:cNvSpPr/>
          <p:nvPr/>
        </p:nvSpPr>
        <p:spPr>
          <a:xfrm>
            <a:off x="0" y="326"/>
            <a:ext cx="9144000" cy="864096"/>
          </a:xfrm>
          <a:prstGeom prst="rightArrow">
            <a:avLst>
              <a:gd name="adj1" fmla="val 69240"/>
              <a:gd name="adj2" fmla="val 52124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Evolution of Medical Knowledge</a:t>
            </a:r>
            <a:endParaRPr lang="en-US" dirty="0"/>
          </a:p>
        </p:txBody>
      </p:sp>
      <p:pic>
        <p:nvPicPr>
          <p:cNvPr id="97284" name="Picture 4" descr="Képtalálat a következ&amp;odblac;re: „medical scientification evolution”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898" y="799872"/>
            <a:ext cx="7521494" cy="5149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llipszis 1"/>
          <p:cNvSpPr/>
          <p:nvPr/>
        </p:nvSpPr>
        <p:spPr>
          <a:xfrm>
            <a:off x="827584" y="1685044"/>
            <a:ext cx="3168352" cy="4248472"/>
          </a:xfrm>
          <a:prstGeom prst="ellipse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Ellipszis 10"/>
          <p:cNvSpPr/>
          <p:nvPr/>
        </p:nvSpPr>
        <p:spPr>
          <a:xfrm>
            <a:off x="6583104" y="1478208"/>
            <a:ext cx="977228" cy="4248472"/>
          </a:xfrm>
          <a:prstGeom prst="ellipse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zövegdoboz 2"/>
          <p:cNvSpPr txBox="1"/>
          <p:nvPr/>
        </p:nvSpPr>
        <p:spPr>
          <a:xfrm>
            <a:off x="2368980" y="3485243"/>
            <a:ext cx="6734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  <a:latin typeface="+mn-lt"/>
              </a:rPr>
              <a:t>1.0</a:t>
            </a:r>
            <a:endParaRPr lang="en-US" sz="20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13" name="Szövegdoboz 12"/>
          <p:cNvSpPr txBox="1"/>
          <p:nvPr/>
        </p:nvSpPr>
        <p:spPr>
          <a:xfrm>
            <a:off x="5122719" y="3485243"/>
            <a:ext cx="6734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  <a:latin typeface="+mn-lt"/>
              </a:rPr>
              <a:t>2.0</a:t>
            </a:r>
            <a:endParaRPr lang="en-US" sz="20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14" name="Szövegdoboz 13"/>
          <p:cNvSpPr txBox="1"/>
          <p:nvPr/>
        </p:nvSpPr>
        <p:spPr>
          <a:xfrm>
            <a:off x="6850911" y="3485243"/>
            <a:ext cx="6734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  <a:latin typeface="+mn-lt"/>
              </a:rPr>
              <a:t>3.0</a:t>
            </a:r>
            <a:endParaRPr lang="en-US" sz="20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15" name="Szövegdoboz 14"/>
          <p:cNvSpPr txBox="1"/>
          <p:nvPr/>
        </p:nvSpPr>
        <p:spPr>
          <a:xfrm>
            <a:off x="8075047" y="3485243"/>
            <a:ext cx="6734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  <a:latin typeface="+mn-lt"/>
              </a:rPr>
              <a:t>4.0</a:t>
            </a:r>
            <a:endParaRPr lang="en-US" sz="20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19" name="Ellipszis 18"/>
          <p:cNvSpPr/>
          <p:nvPr/>
        </p:nvSpPr>
        <p:spPr>
          <a:xfrm>
            <a:off x="4560873" y="1630608"/>
            <a:ext cx="1739319" cy="4248472"/>
          </a:xfrm>
          <a:prstGeom prst="ellipse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1" name="Picture 29" descr="C:\Users\johanna\Downloads\erc_logo_233px.pn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589" r="43974" b="7279"/>
          <a:stretch>
            <a:fillRect/>
          </a:stretch>
        </p:blipFill>
        <p:spPr bwMode="auto">
          <a:xfrm>
            <a:off x="8132024" y="5949280"/>
            <a:ext cx="918462" cy="900000"/>
          </a:xfrm>
          <a:prstGeom prst="rect">
            <a:avLst/>
          </a:prstGeom>
          <a:noFill/>
        </p:spPr>
      </p:pic>
      <p:pic>
        <p:nvPicPr>
          <p:cNvPr id="32" name="Kép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923" y="5933262"/>
            <a:ext cx="1371753" cy="972000"/>
          </a:xfrm>
          <a:prstGeom prst="rect">
            <a:avLst/>
          </a:prstGeom>
        </p:spPr>
      </p:pic>
      <p:sp>
        <p:nvSpPr>
          <p:cNvPr id="34" name="Szövegdoboz 33"/>
          <p:cNvSpPr txBox="1">
            <a:spLocks noChangeArrowheads="1"/>
          </p:cNvSpPr>
          <p:nvPr/>
        </p:nvSpPr>
        <p:spPr bwMode="auto">
          <a:xfrm>
            <a:off x="34925" y="6525344"/>
            <a:ext cx="67999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fld id="{3CFA12F5-8AFB-4BFD-9587-505FB91A10E0}" type="slidenum">
              <a:rPr lang="en-US" altLang="hu-HU" sz="1600" smtClean="0">
                <a:solidFill>
                  <a:schemeClr val="bg1"/>
                </a:solidFill>
                <a:latin typeface="+mn-lt"/>
              </a:rPr>
              <a:t>14</a:t>
            </a:fld>
            <a:r>
              <a:rPr lang="en-US" altLang="hu-HU" sz="1600" dirty="0" smtClean="0">
                <a:solidFill>
                  <a:schemeClr val="bg1"/>
                </a:solidFill>
                <a:latin typeface="+mn-lt"/>
              </a:rPr>
              <a:t>/</a:t>
            </a:r>
            <a:r>
              <a:rPr lang="hu-HU" altLang="hu-HU" sz="1600" dirty="0" smtClean="0">
                <a:solidFill>
                  <a:schemeClr val="bg1"/>
                </a:solidFill>
                <a:latin typeface="+mn-lt"/>
              </a:rPr>
              <a:t>78</a:t>
            </a:r>
            <a:endParaRPr lang="en-US" altLang="hu-HU" sz="1600" dirty="0" smtClean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91980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  <p:bldP spid="3" grpId="0"/>
      <p:bldP spid="13" grpId="0"/>
      <p:bldP spid="14" grpId="0"/>
      <p:bldP spid="15" grpId="0"/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Jobbra nyíl 3"/>
          <p:cNvSpPr/>
          <p:nvPr/>
        </p:nvSpPr>
        <p:spPr>
          <a:xfrm>
            <a:off x="0" y="326"/>
            <a:ext cx="9144000" cy="864096"/>
          </a:xfrm>
          <a:prstGeom prst="rightArrow">
            <a:avLst>
              <a:gd name="adj1" fmla="val 69240"/>
              <a:gd name="adj2" fmla="val 52124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Digitalization of healthcare</a:t>
            </a:r>
            <a:endParaRPr lang="en-US" dirty="0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00" y="820638"/>
            <a:ext cx="6934200" cy="5200650"/>
          </a:xfrm>
          <a:prstGeom prst="rect">
            <a:avLst/>
          </a:prstGeom>
        </p:spPr>
      </p:pic>
      <p:sp>
        <p:nvSpPr>
          <p:cNvPr id="14" name="Téglalap 13"/>
          <p:cNvSpPr/>
          <p:nvPr/>
        </p:nvSpPr>
        <p:spPr>
          <a:xfrm>
            <a:off x="0" y="6416411"/>
            <a:ext cx="9135800" cy="446721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29" descr="C:\Users\johanna\Downloads\erc_logo_233px.pn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589" r="43974" b="7279"/>
          <a:stretch>
            <a:fillRect/>
          </a:stretch>
        </p:blipFill>
        <p:spPr bwMode="auto">
          <a:xfrm>
            <a:off x="8132024" y="5949280"/>
            <a:ext cx="918462" cy="900000"/>
          </a:xfrm>
          <a:prstGeom prst="rect">
            <a:avLst/>
          </a:prstGeom>
          <a:noFill/>
        </p:spPr>
      </p:pic>
      <p:pic>
        <p:nvPicPr>
          <p:cNvPr id="16" name="Kép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923" y="5933262"/>
            <a:ext cx="1371753" cy="972000"/>
          </a:xfrm>
          <a:prstGeom prst="rect">
            <a:avLst/>
          </a:prstGeom>
        </p:spPr>
      </p:pic>
      <p:sp>
        <p:nvSpPr>
          <p:cNvPr id="17" name="Szövegdoboz 16"/>
          <p:cNvSpPr txBox="1">
            <a:spLocks noChangeArrowheads="1"/>
          </p:cNvSpPr>
          <p:nvPr/>
        </p:nvSpPr>
        <p:spPr bwMode="auto">
          <a:xfrm>
            <a:off x="34925" y="6525344"/>
            <a:ext cx="67999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fld id="{26718133-329F-4C6B-8AD2-144F8FDA5BF0}" type="slidenum">
              <a:rPr lang="en-US" altLang="hu-HU" sz="1600" smtClean="0">
                <a:solidFill>
                  <a:schemeClr val="bg1"/>
                </a:solidFill>
                <a:latin typeface="+mn-lt"/>
              </a:rPr>
              <a:t>15</a:t>
            </a:fld>
            <a:r>
              <a:rPr lang="en-US" altLang="hu-HU" sz="1600" dirty="0" smtClean="0">
                <a:solidFill>
                  <a:schemeClr val="bg1"/>
                </a:solidFill>
                <a:latin typeface="+mn-lt"/>
              </a:rPr>
              <a:t>/</a:t>
            </a:r>
            <a:r>
              <a:rPr lang="hu-HU" altLang="hu-HU" sz="1600" dirty="0" smtClean="0">
                <a:solidFill>
                  <a:schemeClr val="bg1"/>
                </a:solidFill>
                <a:latin typeface="+mn-lt"/>
              </a:rPr>
              <a:t>78</a:t>
            </a:r>
            <a:endParaRPr lang="en-US" altLang="hu-HU" sz="1600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" name="Téglalap 7"/>
          <p:cNvSpPr/>
          <p:nvPr/>
        </p:nvSpPr>
        <p:spPr>
          <a:xfrm>
            <a:off x="3347864" y="1475570"/>
            <a:ext cx="4691236" cy="43204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Ellipszis 8"/>
          <p:cNvSpPr/>
          <p:nvPr/>
        </p:nvSpPr>
        <p:spPr>
          <a:xfrm>
            <a:off x="1011976" y="3429000"/>
            <a:ext cx="2335888" cy="144016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églalap 9"/>
          <p:cNvSpPr/>
          <p:nvPr/>
        </p:nvSpPr>
        <p:spPr>
          <a:xfrm>
            <a:off x="5580112" y="1484784"/>
            <a:ext cx="2664296" cy="42484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Ellipszis 20"/>
          <p:cNvSpPr/>
          <p:nvPr/>
        </p:nvSpPr>
        <p:spPr>
          <a:xfrm>
            <a:off x="3275856" y="3199123"/>
            <a:ext cx="2335888" cy="1021966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Ellipszis 21"/>
          <p:cNvSpPr/>
          <p:nvPr/>
        </p:nvSpPr>
        <p:spPr>
          <a:xfrm>
            <a:off x="5580112" y="2636912"/>
            <a:ext cx="2335888" cy="159803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9777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21" grpId="0" animBg="1"/>
      <p:bldP spid="2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Jobbra nyíl 3"/>
          <p:cNvSpPr/>
          <p:nvPr/>
        </p:nvSpPr>
        <p:spPr>
          <a:xfrm>
            <a:off x="0" y="326"/>
            <a:ext cx="9144000" cy="864096"/>
          </a:xfrm>
          <a:prstGeom prst="rightArrow">
            <a:avLst>
              <a:gd name="adj1" fmla="val 69240"/>
              <a:gd name="adj2" fmla="val 52124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Healthcare digitalization in terms of years</a:t>
            </a:r>
            <a:endParaRPr lang="en-US" dirty="0"/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899990"/>
            <a:ext cx="7704856" cy="5778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118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 descr="Képtalálat a következ&amp;odblac;re: „healthcare trends”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664718"/>
            <a:ext cx="3319264" cy="6004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Jobbra nyíl 3"/>
          <p:cNvSpPr/>
          <p:nvPr/>
        </p:nvSpPr>
        <p:spPr>
          <a:xfrm>
            <a:off x="0" y="326"/>
            <a:ext cx="9144000" cy="864096"/>
          </a:xfrm>
          <a:prstGeom prst="rightArrow">
            <a:avLst>
              <a:gd name="adj1" fmla="val 69240"/>
              <a:gd name="adj2" fmla="val 52124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Intentional healthcare behavioral</a:t>
            </a:r>
            <a:endParaRPr lang="en-US" dirty="0"/>
          </a:p>
        </p:txBody>
      </p:sp>
      <p:pic>
        <p:nvPicPr>
          <p:cNvPr id="95236" name="Picture 4" descr="Kapcsolódó ké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864421"/>
            <a:ext cx="4104456" cy="5687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Csoportba foglalás 5"/>
          <p:cNvGrpSpPr/>
          <p:nvPr/>
        </p:nvGrpSpPr>
        <p:grpSpPr>
          <a:xfrm>
            <a:off x="5004048" y="2637926"/>
            <a:ext cx="3888432" cy="1080120"/>
            <a:chOff x="5148064" y="2492896"/>
            <a:chExt cx="3888432" cy="1080120"/>
          </a:xfrm>
        </p:grpSpPr>
        <p:sp>
          <p:nvSpPr>
            <p:cNvPr id="2" name="Ellipszis 1"/>
            <p:cNvSpPr/>
            <p:nvPr/>
          </p:nvSpPr>
          <p:spPr>
            <a:xfrm>
              <a:off x="5148064" y="2492896"/>
              <a:ext cx="3888432" cy="1080120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" name="Szövegdoboz 2"/>
            <p:cNvSpPr txBox="1"/>
            <p:nvPr/>
          </p:nvSpPr>
          <p:spPr>
            <a:xfrm>
              <a:off x="5580112" y="2703404"/>
              <a:ext cx="3024336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C00000"/>
                  </a:solidFill>
                  <a:latin typeface="+mn-lt"/>
                </a:rPr>
                <a:t>Higher drug prices</a:t>
              </a:r>
            </a:p>
            <a:p>
              <a:r>
                <a:rPr lang="en-US" b="1" dirty="0" smtClean="0">
                  <a:solidFill>
                    <a:srgbClr val="C00000"/>
                  </a:solidFill>
                  <a:latin typeface="+mn-lt"/>
                </a:rPr>
                <a:t>Increase of smartphone </a:t>
              </a:r>
              <a:r>
                <a:rPr lang="en-US" b="1" dirty="0" err="1" smtClean="0">
                  <a:solidFill>
                    <a:srgbClr val="C00000"/>
                  </a:solidFill>
                  <a:latin typeface="+mn-lt"/>
                </a:rPr>
                <a:t>nr</a:t>
              </a:r>
              <a:r>
                <a:rPr lang="en-US" b="1" dirty="0" smtClean="0">
                  <a:solidFill>
                    <a:srgbClr val="C00000"/>
                  </a:solidFill>
                  <a:latin typeface="+mn-lt"/>
                </a:rPr>
                <a:t>.</a:t>
              </a:r>
              <a:endParaRPr lang="en-US" b="1" dirty="0">
                <a:solidFill>
                  <a:srgbClr val="C00000"/>
                </a:solidFill>
                <a:latin typeface="+mn-lt"/>
              </a:endParaRPr>
            </a:p>
          </p:txBody>
        </p:sp>
      </p:grpSp>
      <p:grpSp>
        <p:nvGrpSpPr>
          <p:cNvPr id="5" name="Csoportba foglalás 4"/>
          <p:cNvGrpSpPr/>
          <p:nvPr/>
        </p:nvGrpSpPr>
        <p:grpSpPr>
          <a:xfrm>
            <a:off x="4879199" y="4149080"/>
            <a:ext cx="4040380" cy="1800200"/>
            <a:chOff x="5148064" y="3990663"/>
            <a:chExt cx="3888432" cy="1080120"/>
          </a:xfrm>
        </p:grpSpPr>
        <p:sp>
          <p:nvSpPr>
            <p:cNvPr id="11" name="Ellipszis 10"/>
            <p:cNvSpPr/>
            <p:nvPr/>
          </p:nvSpPr>
          <p:spPr>
            <a:xfrm>
              <a:off x="5148064" y="3990663"/>
              <a:ext cx="3888432" cy="1080120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Szövegdoboz 12"/>
            <p:cNvSpPr txBox="1"/>
            <p:nvPr/>
          </p:nvSpPr>
          <p:spPr>
            <a:xfrm>
              <a:off x="5563864" y="4249892"/>
              <a:ext cx="3066891" cy="55399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C00000"/>
                  </a:solidFill>
                  <a:latin typeface="+mn-lt"/>
                </a:rPr>
                <a:t>Behavioral healthcare increase</a:t>
              </a:r>
            </a:p>
            <a:p>
              <a:r>
                <a:rPr lang="en-US" b="1" dirty="0" smtClean="0">
                  <a:solidFill>
                    <a:srgbClr val="C00000"/>
                  </a:solidFill>
                  <a:latin typeface="+mn-lt"/>
                </a:rPr>
                <a:t>Community-based care</a:t>
              </a:r>
            </a:p>
            <a:p>
              <a:r>
                <a:rPr lang="en-US" b="1" dirty="0" smtClean="0">
                  <a:solidFill>
                    <a:srgbClr val="C00000"/>
                  </a:solidFill>
                  <a:latin typeface="+mn-lt"/>
                </a:rPr>
                <a:t>Intentional consumer expenses</a:t>
              </a:r>
              <a:endParaRPr lang="en-US" b="1" dirty="0">
                <a:solidFill>
                  <a:srgbClr val="C00000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44966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9" y="260648"/>
            <a:ext cx="8743829" cy="6192688"/>
          </a:xfrm>
          <a:prstGeom prst="rect">
            <a:avLst/>
          </a:prstGeom>
        </p:spPr>
      </p:pic>
      <p:pic>
        <p:nvPicPr>
          <p:cNvPr id="3" name="Picture 29" descr="C:\Users\johanna\Downloads\erc_logo_233px.pn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589" r="43974" b="7279"/>
          <a:stretch>
            <a:fillRect/>
          </a:stretch>
        </p:blipFill>
        <p:spPr bwMode="auto">
          <a:xfrm>
            <a:off x="8132024" y="5949280"/>
            <a:ext cx="918462" cy="900000"/>
          </a:xfrm>
          <a:prstGeom prst="rect">
            <a:avLst/>
          </a:prstGeom>
          <a:noFill/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923" y="5933262"/>
            <a:ext cx="1371753" cy="9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374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5" descr="http://www.xerafy.com/blog/wp-content/uploads/2016/04/infographie_big_data_ven-0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220" y="116632"/>
            <a:ext cx="8563612" cy="6493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llipszis 4"/>
          <p:cNvSpPr/>
          <p:nvPr/>
        </p:nvSpPr>
        <p:spPr>
          <a:xfrm>
            <a:off x="871551" y="5244117"/>
            <a:ext cx="1684225" cy="84870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6" name="Ellipszis 5"/>
          <p:cNvSpPr/>
          <p:nvPr/>
        </p:nvSpPr>
        <p:spPr>
          <a:xfrm>
            <a:off x="2411760" y="4345588"/>
            <a:ext cx="1378770" cy="127391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7" name="Ellipszis 6"/>
          <p:cNvSpPr/>
          <p:nvPr/>
        </p:nvSpPr>
        <p:spPr>
          <a:xfrm>
            <a:off x="3010433" y="5532620"/>
            <a:ext cx="2065623" cy="84870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5656" y="1072299"/>
            <a:ext cx="6769710" cy="3986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492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églalap 90"/>
          <p:cNvSpPr/>
          <p:nvPr/>
        </p:nvSpPr>
        <p:spPr>
          <a:xfrm>
            <a:off x="0" y="1556792"/>
            <a:ext cx="7020272" cy="432048"/>
          </a:xfrm>
          <a:prstGeom prst="rect">
            <a:avLst/>
          </a:prstGeom>
          <a:solidFill>
            <a:schemeClr val="accent3">
              <a:lumMod val="75000"/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Jobbra nyíl 3"/>
          <p:cNvSpPr/>
          <p:nvPr/>
        </p:nvSpPr>
        <p:spPr>
          <a:xfrm>
            <a:off x="0" y="326"/>
            <a:ext cx="9144000" cy="864096"/>
          </a:xfrm>
          <a:prstGeom prst="rightArrow">
            <a:avLst>
              <a:gd name="adj1" fmla="val 69240"/>
              <a:gd name="adj2" fmla="val 52124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Self-presentation</a:t>
            </a:r>
            <a:endParaRPr lang="en-US" sz="2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75" name="Téglalap 74"/>
          <p:cNvSpPr/>
          <p:nvPr/>
        </p:nvSpPr>
        <p:spPr>
          <a:xfrm>
            <a:off x="0" y="1052736"/>
            <a:ext cx="9144000" cy="504056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0" name="Téglalap 79"/>
          <p:cNvSpPr/>
          <p:nvPr/>
        </p:nvSpPr>
        <p:spPr>
          <a:xfrm>
            <a:off x="7020272" y="1556792"/>
            <a:ext cx="1943200" cy="2088232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8" name="Szövegdoboz 87"/>
          <p:cNvSpPr txBox="1"/>
          <p:nvPr/>
        </p:nvSpPr>
        <p:spPr>
          <a:xfrm>
            <a:off x="0" y="1066384"/>
            <a:ext cx="32558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Dr. </a:t>
            </a:r>
            <a:r>
              <a:rPr lang="en-US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habil</a:t>
            </a:r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. Kovács Levente</a:t>
            </a:r>
            <a:endParaRPr lang="en-US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n-lt"/>
            </a:endParaRPr>
          </a:p>
        </p:txBody>
      </p:sp>
      <p:sp>
        <p:nvSpPr>
          <p:cNvPr id="90" name="Szövegdoboz 89"/>
          <p:cNvSpPr txBox="1"/>
          <p:nvPr/>
        </p:nvSpPr>
        <p:spPr>
          <a:xfrm>
            <a:off x="-13648" y="1584088"/>
            <a:ext cx="10664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n-lt"/>
              </a:rPr>
              <a:t>professor</a:t>
            </a:r>
            <a:endParaRPr lang="en-US" dirty="0">
              <a:latin typeface="+mn-lt"/>
            </a:endParaRPr>
          </a:p>
        </p:txBody>
      </p:sp>
      <p:sp>
        <p:nvSpPr>
          <p:cNvPr id="103" name="Szövegdoboz 102"/>
          <p:cNvSpPr txBox="1"/>
          <p:nvPr/>
        </p:nvSpPr>
        <p:spPr>
          <a:xfrm>
            <a:off x="179512" y="2060848"/>
            <a:ext cx="684076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Scientific publications	2016 publications</a:t>
            </a:r>
          </a:p>
          <a:p>
            <a:pPr lvl="1">
              <a:buFont typeface="Arial" pitchFamily="34" charset="0"/>
              <a:buChar char="•"/>
            </a:pPr>
            <a:r>
              <a:rPr lang="en-US" sz="2000" b="1" dirty="0" smtClean="0"/>
              <a:t> </a:t>
            </a:r>
            <a:r>
              <a:rPr lang="en-US" sz="2000" dirty="0" smtClean="0"/>
              <a:t>326		   • 35</a:t>
            </a:r>
          </a:p>
          <a:p>
            <a:endParaRPr lang="en-US" sz="1600" b="1" dirty="0" smtClean="0"/>
          </a:p>
          <a:p>
            <a:r>
              <a:rPr lang="en-US" sz="2000" b="1" dirty="0" smtClean="0"/>
              <a:t>Cumulative IF		H-index</a:t>
            </a:r>
            <a:r>
              <a:rPr lang="en-US" sz="2000" b="1" dirty="0" smtClean="0"/>
              <a:t>         </a:t>
            </a:r>
            <a:r>
              <a:rPr lang="en-US" sz="2000" b="1" dirty="0" smtClean="0"/>
              <a:t>Independent citations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/>
              <a:t> 34,41		   • 13		  • 484</a:t>
            </a:r>
          </a:p>
          <a:p>
            <a:endParaRPr lang="en-US" sz="1600" b="1" dirty="0" smtClean="0"/>
          </a:p>
          <a:p>
            <a:r>
              <a:rPr lang="en-US" sz="2000" b="1" dirty="0" smtClean="0"/>
              <a:t>Track</a:t>
            </a:r>
            <a:endParaRPr lang="en-US" sz="2000" b="1" dirty="0" smtClean="0"/>
          </a:p>
          <a:p>
            <a:pPr lvl="1">
              <a:buFont typeface="Arial" pitchFamily="34" charset="0"/>
              <a:buChar char="•"/>
            </a:pPr>
            <a:r>
              <a:rPr lang="en-US" sz="2000" dirty="0" smtClean="0"/>
              <a:t> electrical engineer</a:t>
            </a:r>
            <a:r>
              <a:rPr lang="en-US" sz="2000" dirty="0" smtClean="0"/>
              <a:t>, UPT, 2000</a:t>
            </a:r>
            <a:endParaRPr lang="en-US" sz="2000" dirty="0" smtClean="0"/>
          </a:p>
          <a:p>
            <a:pPr lvl="1">
              <a:buFont typeface="Arial" pitchFamily="34" charset="0"/>
              <a:buChar char="•"/>
            </a:pPr>
            <a:r>
              <a:rPr lang="en-US" sz="2000" dirty="0" smtClean="0"/>
              <a:t> biomedical engineer</a:t>
            </a:r>
            <a:r>
              <a:rPr lang="en-US" sz="2000" dirty="0" smtClean="0"/>
              <a:t>, BME, 2010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/>
              <a:t> PhD, BME, 2008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/>
              <a:t> habilitation, OE, 2013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/>
              <a:t> ERC </a:t>
            </a:r>
            <a:r>
              <a:rPr lang="en-US" sz="2000" dirty="0" err="1" smtClean="0"/>
              <a:t>StG</a:t>
            </a:r>
            <a:r>
              <a:rPr lang="en-US" sz="2000" dirty="0" smtClean="0"/>
              <a:t> grantee, EU, 2015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/>
              <a:t> professor, OE, 2016</a:t>
            </a:r>
            <a:endParaRPr lang="en-US" sz="2000" dirty="0"/>
          </a:p>
        </p:txBody>
      </p:sp>
      <p:pic>
        <p:nvPicPr>
          <p:cNvPr id="2051" name="Picture 3" descr="E:\Levi\Szemelyes - LKovacs\CV-k\Profil_20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436" y="1772816"/>
            <a:ext cx="1656036" cy="1630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églalap 19"/>
          <p:cNvSpPr/>
          <p:nvPr/>
        </p:nvSpPr>
        <p:spPr>
          <a:xfrm>
            <a:off x="13647" y="6467476"/>
            <a:ext cx="9130353" cy="395452"/>
          </a:xfrm>
          <a:prstGeom prst="rect">
            <a:avLst/>
          </a:pr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2340759"/>
              <a:satOff val="-2919"/>
              <a:lumOff val="686"/>
              <a:alphaOff val="0"/>
            </a:schemeClr>
          </a:fillRef>
          <a:effectRef idx="2">
            <a:schemeClr val="accent2">
              <a:hueOff val="2340759"/>
              <a:satOff val="-2919"/>
              <a:lumOff val="686"/>
              <a:alphaOff val="0"/>
            </a:schemeClr>
          </a:effectRef>
          <a:fontRef idx="minor">
            <a:schemeClr val="lt1"/>
          </a:fontRef>
        </p:style>
      </p:sp>
      <p:sp>
        <p:nvSpPr>
          <p:cNvPr id="14" name="Szövegdoboz 13"/>
          <p:cNvSpPr txBox="1">
            <a:spLocks noChangeArrowheads="1"/>
          </p:cNvSpPr>
          <p:nvPr/>
        </p:nvSpPr>
        <p:spPr bwMode="auto">
          <a:xfrm>
            <a:off x="34925" y="6546850"/>
            <a:ext cx="57579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fld id="{D9487E9D-2058-4E48-989E-B6C2CAFD53EF}" type="slidenum">
              <a:rPr lang="en-US" altLang="hu-HU" sz="1600" smtClean="0">
                <a:solidFill>
                  <a:schemeClr val="bg1"/>
                </a:solidFill>
                <a:latin typeface="+mn-lt"/>
              </a:rPr>
              <a:t>2</a:t>
            </a:fld>
            <a:r>
              <a:rPr lang="en-US" altLang="hu-HU" sz="1600" dirty="0" smtClean="0">
                <a:solidFill>
                  <a:schemeClr val="bg1"/>
                </a:solidFill>
                <a:latin typeface="+mn-lt"/>
              </a:rPr>
              <a:t>/78</a:t>
            </a:r>
            <a:endParaRPr lang="en-US" altLang="hu-HU" sz="1600" dirty="0" smtClean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3" name="Picture 29" descr="C:\Users\johanna\Downloads\erc_logo_233px.pn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589" r="43974" b="7279"/>
          <a:stretch>
            <a:fillRect/>
          </a:stretch>
        </p:blipFill>
        <p:spPr bwMode="auto">
          <a:xfrm>
            <a:off x="8132024" y="5949280"/>
            <a:ext cx="918462" cy="900000"/>
          </a:xfrm>
          <a:prstGeom prst="rect">
            <a:avLst/>
          </a:prstGeom>
          <a:noFill/>
        </p:spPr>
      </p:pic>
      <p:pic>
        <p:nvPicPr>
          <p:cNvPr id="15" name="Kép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923" y="5933262"/>
            <a:ext cx="1371753" cy="9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65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9030" y="0"/>
            <a:ext cx="4405939" cy="6858000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5704" y="2204864"/>
            <a:ext cx="5532590" cy="3081831"/>
          </a:xfrm>
          <a:prstGeom prst="rect">
            <a:avLst/>
          </a:prstGeom>
        </p:spPr>
      </p:pic>
      <p:pic>
        <p:nvPicPr>
          <p:cNvPr id="10" name="Picture 29" descr="C:\Users\johanna\Downloads\erc_logo_233px.pn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589" r="43974" b="7279"/>
          <a:stretch>
            <a:fillRect/>
          </a:stretch>
        </p:blipFill>
        <p:spPr bwMode="auto">
          <a:xfrm>
            <a:off x="8132024" y="5949280"/>
            <a:ext cx="918462" cy="900000"/>
          </a:xfrm>
          <a:prstGeom prst="rect">
            <a:avLst/>
          </a:prstGeom>
          <a:noFill/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923" y="5933262"/>
            <a:ext cx="1371753" cy="972000"/>
          </a:xfrm>
          <a:prstGeom prst="rect">
            <a:avLst/>
          </a:prstGeom>
        </p:spPr>
      </p:pic>
      <p:sp>
        <p:nvSpPr>
          <p:cNvPr id="12" name="Szövegdoboz 11"/>
          <p:cNvSpPr txBox="1">
            <a:spLocks noChangeArrowheads="1"/>
          </p:cNvSpPr>
          <p:nvPr/>
        </p:nvSpPr>
        <p:spPr bwMode="auto">
          <a:xfrm>
            <a:off x="34925" y="6546850"/>
            <a:ext cx="67999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fld id="{04840440-9348-441F-A871-3FD0AAA85782}" type="slidenum">
              <a:rPr lang="en-US" altLang="hu-HU" sz="1600" smtClean="0">
                <a:latin typeface="+mn-lt"/>
              </a:rPr>
              <a:t>20</a:t>
            </a:fld>
            <a:r>
              <a:rPr lang="hu-HU" altLang="hu-HU" sz="1600" dirty="0" smtClean="0">
                <a:latin typeface="+mn-lt"/>
              </a:rPr>
              <a:t>/78</a:t>
            </a:r>
            <a:endParaRPr lang="en-US" altLang="hu-HU" sz="1600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96279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Jobbra nyíl 3"/>
          <p:cNvSpPr/>
          <p:nvPr/>
        </p:nvSpPr>
        <p:spPr>
          <a:xfrm>
            <a:off x="0" y="326"/>
            <a:ext cx="9144000" cy="864096"/>
          </a:xfrm>
          <a:prstGeom prst="rightArrow">
            <a:avLst>
              <a:gd name="adj1" fmla="val 69240"/>
              <a:gd name="adj2" fmla="val 52124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Fields of biomedical engineering</a:t>
            </a:r>
            <a:endParaRPr lang="en-US" dirty="0"/>
          </a:p>
        </p:txBody>
      </p:sp>
      <p:pic>
        <p:nvPicPr>
          <p:cNvPr id="3" name="Picture 2" descr="http://physcon.iri.uni-obuda.hu/kepek/biomedical_engineering_group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974" y="1124744"/>
            <a:ext cx="8656051" cy="5256584"/>
          </a:xfrm>
          <a:prstGeom prst="rect">
            <a:avLst/>
          </a:prstGeom>
          <a:noFill/>
        </p:spPr>
      </p:pic>
      <p:sp>
        <p:nvSpPr>
          <p:cNvPr id="5" name="Szövegdoboz 4"/>
          <p:cNvSpPr txBox="1">
            <a:spLocks noChangeArrowheads="1"/>
          </p:cNvSpPr>
          <p:nvPr/>
        </p:nvSpPr>
        <p:spPr bwMode="auto">
          <a:xfrm>
            <a:off x="34925" y="6546850"/>
            <a:ext cx="67999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fld id="{22C2A644-C8C7-4CF4-8949-D42D07F8B758}" type="slidenum">
              <a:rPr lang="en-US" altLang="hu-HU" sz="1600" smtClean="0">
                <a:latin typeface="+mn-lt"/>
              </a:rPr>
              <a:t>21</a:t>
            </a:fld>
            <a:r>
              <a:rPr lang="en-US" altLang="hu-HU" sz="1600" dirty="0" smtClean="0">
                <a:latin typeface="+mn-lt"/>
              </a:rPr>
              <a:t>/</a:t>
            </a:r>
            <a:r>
              <a:rPr lang="hu-HU" altLang="hu-HU" sz="1600" dirty="0" smtClean="0">
                <a:latin typeface="+mn-lt"/>
              </a:rPr>
              <a:t>78</a:t>
            </a:r>
            <a:endParaRPr lang="en-US" altLang="hu-HU" sz="1600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20722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églalap 14"/>
          <p:cNvSpPr/>
          <p:nvPr/>
        </p:nvSpPr>
        <p:spPr>
          <a:xfrm>
            <a:off x="0" y="6416411"/>
            <a:ext cx="9135800" cy="446721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Jobbra nyíl 3"/>
          <p:cNvSpPr/>
          <p:nvPr/>
        </p:nvSpPr>
        <p:spPr>
          <a:xfrm>
            <a:off x="0" y="326"/>
            <a:ext cx="9144000" cy="864096"/>
          </a:xfrm>
          <a:prstGeom prst="rightArrow">
            <a:avLst>
              <a:gd name="adj1" fmla="val 69240"/>
              <a:gd name="adj2" fmla="val 52124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Biomedical engineering</a:t>
            </a:r>
            <a:endParaRPr lang="en-US" dirty="0"/>
          </a:p>
        </p:txBody>
      </p:sp>
      <p:pic>
        <p:nvPicPr>
          <p:cNvPr id="6" name="Picture 4" descr="http://www.articlesweb.org/blog/wp-content/uploads/2012/06/biomedical-engineering-3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295503" y="2158759"/>
            <a:ext cx="5020913" cy="3394137"/>
          </a:xfrm>
          <a:prstGeom prst="rect">
            <a:avLst/>
          </a:prstGeom>
          <a:noFill/>
        </p:spPr>
      </p:pic>
      <p:pic>
        <p:nvPicPr>
          <p:cNvPr id="7" name="Picture 2" descr="History of BME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703213" y="2158759"/>
            <a:ext cx="2694177" cy="3394137"/>
          </a:xfrm>
          <a:prstGeom prst="rect">
            <a:avLst/>
          </a:prstGeom>
          <a:noFill/>
        </p:spPr>
      </p:pic>
      <p:sp>
        <p:nvSpPr>
          <p:cNvPr id="8" name="Szövegdoboz 7"/>
          <p:cNvSpPr txBox="1"/>
          <p:nvPr/>
        </p:nvSpPr>
        <p:spPr>
          <a:xfrm>
            <a:off x="307181" y="1013827"/>
            <a:ext cx="8713787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400" dirty="0" smtClean="0">
                <a:latin typeface="+mn-lt"/>
              </a:rPr>
              <a:t>Appeared in the 20th century 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400" dirty="0" smtClean="0">
                <a:latin typeface="+mn-lt"/>
              </a:rPr>
              <a:t>Highly interdisciplinary topic</a:t>
            </a:r>
            <a:endParaRPr lang="en-US" sz="2400" dirty="0">
              <a:latin typeface="+mn-lt"/>
            </a:endParaRPr>
          </a:p>
        </p:txBody>
      </p:sp>
      <p:pic>
        <p:nvPicPr>
          <p:cNvPr id="11" name="Picture 29" descr="C:\Users\johanna\Downloads\erc_logo_233px.pn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589" r="43974" b="7279"/>
          <a:stretch>
            <a:fillRect/>
          </a:stretch>
        </p:blipFill>
        <p:spPr bwMode="auto">
          <a:xfrm>
            <a:off x="8132024" y="5949280"/>
            <a:ext cx="918462" cy="900000"/>
          </a:xfrm>
          <a:prstGeom prst="rect">
            <a:avLst/>
          </a:prstGeom>
          <a:noFill/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923" y="5933262"/>
            <a:ext cx="1371753" cy="972000"/>
          </a:xfrm>
          <a:prstGeom prst="rect">
            <a:avLst/>
          </a:prstGeom>
        </p:spPr>
      </p:pic>
      <p:sp>
        <p:nvSpPr>
          <p:cNvPr id="13" name="Szövegdoboz 12"/>
          <p:cNvSpPr txBox="1">
            <a:spLocks noChangeArrowheads="1"/>
          </p:cNvSpPr>
          <p:nvPr/>
        </p:nvSpPr>
        <p:spPr bwMode="auto">
          <a:xfrm>
            <a:off x="34925" y="6525344"/>
            <a:ext cx="67999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fld id="{E5692A2D-5093-4DC8-89A2-41FBA9D44704}" type="slidenum">
              <a:rPr lang="en-US" altLang="hu-HU" sz="1600" smtClean="0">
                <a:solidFill>
                  <a:schemeClr val="bg1"/>
                </a:solidFill>
                <a:latin typeface="+mn-lt"/>
              </a:rPr>
              <a:t>22</a:t>
            </a:fld>
            <a:r>
              <a:rPr lang="en-US" altLang="hu-HU" sz="1600" dirty="0" smtClean="0">
                <a:solidFill>
                  <a:schemeClr val="bg1"/>
                </a:solidFill>
                <a:latin typeface="+mn-lt"/>
              </a:rPr>
              <a:t>/</a:t>
            </a:r>
            <a:r>
              <a:rPr lang="hu-HU" altLang="hu-HU" sz="1600" dirty="0" smtClean="0">
                <a:solidFill>
                  <a:schemeClr val="bg1"/>
                </a:solidFill>
                <a:latin typeface="+mn-lt"/>
              </a:rPr>
              <a:t>78</a:t>
            </a:r>
            <a:endParaRPr lang="en-US" altLang="hu-HU" sz="1600" dirty="0" smtClean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82713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Jobbra nyíl 3"/>
          <p:cNvSpPr/>
          <p:nvPr/>
        </p:nvSpPr>
        <p:spPr>
          <a:xfrm>
            <a:off x="0" y="326"/>
            <a:ext cx="9144000" cy="864096"/>
          </a:xfrm>
          <a:prstGeom prst="rightArrow">
            <a:avLst>
              <a:gd name="adj1" fmla="val 69240"/>
              <a:gd name="adj2" fmla="val 52124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Biomedical Engineering</a:t>
            </a:r>
            <a:endParaRPr lang="en-US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612761" y="932288"/>
            <a:ext cx="5616624" cy="5540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Szövegdoboz 13"/>
          <p:cNvSpPr txBox="1"/>
          <p:nvPr/>
        </p:nvSpPr>
        <p:spPr>
          <a:xfrm>
            <a:off x="2043904" y="6472321"/>
            <a:ext cx="505619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hu-H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 smtClean="0">
                <a:hlinkClick r:id="rId4"/>
              </a:rPr>
              <a:t>http://www.thecb.state.tx.us/index.cfm?objectid=2F5B6F68-F057-67AE-88643B0090CE5CCD</a:t>
            </a:r>
            <a:endParaRPr lang="en-US" sz="1000" dirty="0" smtClean="0"/>
          </a:p>
        </p:txBody>
      </p:sp>
      <p:sp>
        <p:nvSpPr>
          <p:cNvPr id="11" name="Szövegdoboz 14"/>
          <p:cNvSpPr txBox="1">
            <a:spLocks noChangeArrowheads="1"/>
          </p:cNvSpPr>
          <p:nvPr/>
        </p:nvSpPr>
        <p:spPr bwMode="auto">
          <a:xfrm>
            <a:off x="34925" y="6546850"/>
            <a:ext cx="67999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fld id="{4928D74B-0703-4CF0-9906-3BF53AC416E1}" type="slidenum">
              <a:rPr lang="en-US" altLang="hu-HU" sz="1600" smtClean="0">
                <a:latin typeface="+mn-lt"/>
              </a:rPr>
              <a:t>23</a:t>
            </a:fld>
            <a:r>
              <a:rPr lang="en-US" altLang="hu-HU" sz="1600" dirty="0" smtClean="0">
                <a:latin typeface="+mn-lt"/>
              </a:rPr>
              <a:t>/</a:t>
            </a:r>
            <a:r>
              <a:rPr lang="hu-HU" altLang="hu-HU" sz="1600" dirty="0" smtClean="0">
                <a:latin typeface="+mn-lt"/>
              </a:rPr>
              <a:t>78</a:t>
            </a:r>
            <a:endParaRPr lang="en-US" altLang="hu-HU" sz="1600" dirty="0" smtClean="0">
              <a:latin typeface="+mn-lt"/>
            </a:endParaRPr>
          </a:p>
        </p:txBody>
      </p:sp>
      <p:pic>
        <p:nvPicPr>
          <p:cNvPr id="7" name="Picture 29" descr="C:\Users\johanna\Downloads\erc_logo_233px.pn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589" r="43974" b="7279"/>
          <a:stretch>
            <a:fillRect/>
          </a:stretch>
        </p:blipFill>
        <p:spPr bwMode="auto">
          <a:xfrm>
            <a:off x="8132024" y="5949280"/>
            <a:ext cx="918462" cy="900000"/>
          </a:xfrm>
          <a:prstGeom prst="rect">
            <a:avLst/>
          </a:prstGeom>
          <a:noFill/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923" y="5933262"/>
            <a:ext cx="1371753" cy="9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955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Jobbra nyíl 3"/>
          <p:cNvSpPr/>
          <p:nvPr/>
        </p:nvSpPr>
        <p:spPr>
          <a:xfrm>
            <a:off x="0" y="326"/>
            <a:ext cx="9144000" cy="864096"/>
          </a:xfrm>
          <a:prstGeom prst="rightArrow">
            <a:avLst>
              <a:gd name="adj1" fmla="val 69240"/>
              <a:gd name="adj2" fmla="val 52124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Biomedical Engineering</a:t>
            </a:r>
            <a:endParaRPr lang="en-US" dirty="0"/>
          </a:p>
        </p:txBody>
      </p:sp>
      <p:sp>
        <p:nvSpPr>
          <p:cNvPr id="13" name="Text Box 35"/>
          <p:cNvSpPr txBox="1">
            <a:spLocks noChangeArrowheads="1"/>
          </p:cNvSpPr>
          <p:nvPr/>
        </p:nvSpPr>
        <p:spPr bwMode="auto">
          <a:xfrm>
            <a:off x="1563415" y="6021388"/>
            <a:ext cx="5543550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Book Antiqua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Book Antiqua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Book Antiqua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Book Antiqua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Book Antiqu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 Antiqu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 Antiqu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 Antiqu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ook Antiqua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300"/>
              </a:spcAft>
              <a:buFontTx/>
              <a:buNone/>
            </a:pPr>
            <a:r>
              <a:rPr lang="en-US" altLang="hu-HU" sz="2000" dirty="0" smtClean="0">
                <a:latin typeface="Calibri" pitchFamily="34" charset="0"/>
              </a:rPr>
              <a:t>STEM = academic disciplines in </a:t>
            </a:r>
            <a:br>
              <a:rPr lang="en-US" altLang="hu-HU" sz="2000" dirty="0" smtClean="0">
                <a:latin typeface="Calibri" pitchFamily="34" charset="0"/>
              </a:rPr>
            </a:br>
            <a:r>
              <a:rPr lang="en-US" altLang="hu-HU" sz="2000" b="1" dirty="0" smtClean="0">
                <a:latin typeface="Calibri" pitchFamily="34" charset="0"/>
              </a:rPr>
              <a:t>S</a:t>
            </a:r>
            <a:r>
              <a:rPr lang="en-US" altLang="hu-HU" sz="2000" dirty="0" smtClean="0">
                <a:latin typeface="Calibri" pitchFamily="34" charset="0"/>
              </a:rPr>
              <a:t>cience, </a:t>
            </a:r>
            <a:r>
              <a:rPr lang="en-US" altLang="hu-HU" sz="2000" b="1" dirty="0" smtClean="0">
                <a:latin typeface="Calibri" pitchFamily="34" charset="0"/>
              </a:rPr>
              <a:t>T</a:t>
            </a:r>
            <a:r>
              <a:rPr lang="en-US" altLang="hu-HU" sz="2000" dirty="0" smtClean="0">
                <a:latin typeface="Calibri" pitchFamily="34" charset="0"/>
              </a:rPr>
              <a:t>echnology, </a:t>
            </a:r>
            <a:r>
              <a:rPr lang="en-US" altLang="hu-HU" sz="2000" b="1" dirty="0" smtClean="0">
                <a:latin typeface="Calibri" pitchFamily="34" charset="0"/>
              </a:rPr>
              <a:t>E</a:t>
            </a:r>
            <a:r>
              <a:rPr lang="en-US" altLang="hu-HU" sz="2000" dirty="0" smtClean="0">
                <a:latin typeface="Calibri" pitchFamily="34" charset="0"/>
              </a:rPr>
              <a:t>ngineering, and </a:t>
            </a:r>
            <a:r>
              <a:rPr lang="en-US" altLang="hu-HU" sz="2000" b="1" dirty="0" smtClean="0">
                <a:latin typeface="Calibri" pitchFamily="34" charset="0"/>
              </a:rPr>
              <a:t>M</a:t>
            </a:r>
            <a:r>
              <a:rPr lang="en-US" altLang="hu-HU" sz="2000" dirty="0" smtClean="0">
                <a:latin typeface="Calibri" pitchFamily="34" charset="0"/>
              </a:rPr>
              <a:t>athematics </a:t>
            </a:r>
            <a:endParaRPr lang="en-US" altLang="hu-HU" sz="2000" dirty="0">
              <a:latin typeface="Calibri" pitchFamily="34" charset="0"/>
            </a:endParaRPr>
          </a:p>
        </p:txBody>
      </p:sp>
      <p:pic>
        <p:nvPicPr>
          <p:cNvPr id="14" name="Picture 2" descr="E:\Levi\Dolgozatok_Konferenciak\2014\2014 12 - FIESZTA Budapest\PPT\projectedpercentageincreasinginstemjobs_2010_2020 B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895350"/>
            <a:ext cx="6007100" cy="514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9" descr="C:\Users\johanna\Downloads\erc_logo_233px.pn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589" r="43974" b="7279"/>
          <a:stretch>
            <a:fillRect/>
          </a:stretch>
        </p:blipFill>
        <p:spPr bwMode="auto">
          <a:xfrm>
            <a:off x="8132024" y="5949280"/>
            <a:ext cx="918462" cy="900000"/>
          </a:xfrm>
          <a:prstGeom prst="rect">
            <a:avLst/>
          </a:prstGeom>
          <a:noFill/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923" y="5933262"/>
            <a:ext cx="1371753" cy="972000"/>
          </a:xfrm>
          <a:prstGeom prst="rect">
            <a:avLst/>
          </a:prstGeom>
        </p:spPr>
      </p:pic>
      <p:sp>
        <p:nvSpPr>
          <p:cNvPr id="9" name="Szövegdoboz 8"/>
          <p:cNvSpPr txBox="1">
            <a:spLocks noChangeArrowheads="1"/>
          </p:cNvSpPr>
          <p:nvPr/>
        </p:nvSpPr>
        <p:spPr bwMode="auto">
          <a:xfrm>
            <a:off x="34925" y="6546850"/>
            <a:ext cx="67999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fld id="{F3B07466-0301-41FD-BB3C-9FFB3962BA76}" type="slidenum">
              <a:rPr lang="en-US" altLang="hu-HU" sz="1600" smtClean="0">
                <a:latin typeface="+mn-lt"/>
              </a:rPr>
              <a:t>24</a:t>
            </a:fld>
            <a:r>
              <a:rPr lang="hu-HU" altLang="hu-HU" sz="1600" dirty="0" smtClean="0">
                <a:latin typeface="+mn-lt"/>
              </a:rPr>
              <a:t>/78</a:t>
            </a:r>
            <a:endParaRPr lang="en-US" altLang="hu-HU" sz="1600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6928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Jobbra nyíl 3"/>
          <p:cNvSpPr/>
          <p:nvPr/>
        </p:nvSpPr>
        <p:spPr>
          <a:xfrm>
            <a:off x="0" y="326"/>
            <a:ext cx="9144000" cy="864096"/>
          </a:xfrm>
          <a:prstGeom prst="rightArrow">
            <a:avLst>
              <a:gd name="adj1" fmla="val 69240"/>
              <a:gd name="adj2" fmla="val 52124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International trends of biomedical engineering education</a:t>
            </a:r>
            <a:endParaRPr lang="en-US" dirty="0"/>
          </a:p>
        </p:txBody>
      </p:sp>
      <p:pic>
        <p:nvPicPr>
          <p:cNvPr id="10" name="Picture 2" descr="E:\Levi\Dolgozatok_Konferenciak\2014\2014 12 - FIESZTA Budapest\PPT\Bioengineering-vs-other-majors G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2068703"/>
            <a:ext cx="6480720" cy="4672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Ellipszis 10"/>
          <p:cNvSpPr/>
          <p:nvPr/>
        </p:nvSpPr>
        <p:spPr>
          <a:xfrm rot="19778589">
            <a:off x="2261157" y="3636087"/>
            <a:ext cx="2968955" cy="1620605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Kép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6766" y="646383"/>
            <a:ext cx="3725226" cy="4294785"/>
          </a:xfrm>
          <a:prstGeom prst="rect">
            <a:avLst/>
          </a:prstGeom>
        </p:spPr>
      </p:pic>
      <p:pic>
        <p:nvPicPr>
          <p:cNvPr id="7" name="Picture 29" descr="C:\Users\johanna\Downloads\erc_logo_233px.pn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589" r="43974" b="7279"/>
          <a:stretch>
            <a:fillRect/>
          </a:stretch>
        </p:blipFill>
        <p:spPr bwMode="auto">
          <a:xfrm>
            <a:off x="8132024" y="5949280"/>
            <a:ext cx="918462" cy="900000"/>
          </a:xfrm>
          <a:prstGeom prst="rect">
            <a:avLst/>
          </a:prstGeom>
          <a:noFill/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923" y="5933262"/>
            <a:ext cx="1371753" cy="9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902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églalap 27"/>
          <p:cNvSpPr/>
          <p:nvPr/>
        </p:nvSpPr>
        <p:spPr>
          <a:xfrm>
            <a:off x="0" y="6416411"/>
            <a:ext cx="9135800" cy="446721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Jobbra nyíl 3"/>
          <p:cNvSpPr/>
          <p:nvPr/>
        </p:nvSpPr>
        <p:spPr>
          <a:xfrm>
            <a:off x="0" y="326"/>
            <a:ext cx="9144000" cy="864096"/>
          </a:xfrm>
          <a:prstGeom prst="rightArrow">
            <a:avLst>
              <a:gd name="adj1" fmla="val 69240"/>
              <a:gd name="adj2" fmla="val 52124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Research trends  - Cyber-Medical 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Systems</a:t>
            </a:r>
            <a:r>
              <a:rPr lang="hu-H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(2018-2020)</a:t>
            </a:r>
            <a:endParaRPr lang="en-US" sz="2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1251640" y="3788083"/>
            <a:ext cx="42484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Personalized Medicine</a:t>
            </a:r>
          </a:p>
          <a:p>
            <a:pPr algn="ctr"/>
            <a:r>
              <a:rPr lang="en-US" sz="2400" b="1" dirty="0" smtClean="0"/>
              <a:t>Smart Cyber-Medical Systems</a:t>
            </a:r>
            <a:endParaRPr lang="en-US" sz="2400" b="1" dirty="0"/>
          </a:p>
        </p:txBody>
      </p:sp>
      <p:grpSp>
        <p:nvGrpSpPr>
          <p:cNvPr id="22" name="Csoportba foglalás 21"/>
          <p:cNvGrpSpPr/>
          <p:nvPr/>
        </p:nvGrpSpPr>
        <p:grpSpPr>
          <a:xfrm>
            <a:off x="129334" y="1700808"/>
            <a:ext cx="5728752" cy="1964520"/>
            <a:chOff x="129334" y="1050371"/>
            <a:chExt cx="5728752" cy="1964520"/>
          </a:xfrm>
        </p:grpSpPr>
        <p:pic>
          <p:nvPicPr>
            <p:cNvPr id="95237" name="Picture 5" descr="https://encrypted-tbn1.gstatic.com/images?q=tbn:ANd9GcSrPFNY9TwH51hPw5HQeHhAGbaI40KTeFlWUAkavofUA71cxqbQ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2643" y="1050371"/>
              <a:ext cx="3057525" cy="8382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5238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334" y="1627347"/>
              <a:ext cx="1396499" cy="13357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2" name="Egyenes összekötő nyíllal 11"/>
            <p:cNvCxnSpPr/>
            <p:nvPr/>
          </p:nvCxnSpPr>
          <p:spPr>
            <a:xfrm>
              <a:off x="1691680" y="2657918"/>
              <a:ext cx="576064" cy="267026"/>
            </a:xfrm>
            <a:prstGeom prst="straightConnector1">
              <a:avLst/>
            </a:prstGeom>
            <a:ln w="31750">
              <a:solidFill>
                <a:schemeClr val="tx2">
                  <a:lumMod val="60000"/>
                  <a:lumOff val="4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Egyenes összekötő nyíllal 13"/>
            <p:cNvCxnSpPr/>
            <p:nvPr/>
          </p:nvCxnSpPr>
          <p:spPr>
            <a:xfrm flipH="1">
              <a:off x="3707904" y="2475984"/>
              <a:ext cx="720080" cy="538907"/>
            </a:xfrm>
            <a:prstGeom prst="straightConnector1">
              <a:avLst/>
            </a:prstGeom>
            <a:ln w="31750">
              <a:solidFill>
                <a:schemeClr val="tx2">
                  <a:lumMod val="60000"/>
                  <a:lumOff val="4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5239" name="Pictur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7984" y="1613994"/>
              <a:ext cx="1430102" cy="1002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7" name="Egyenes összekötő nyíllal 16"/>
            <p:cNvCxnSpPr/>
            <p:nvPr/>
          </p:nvCxnSpPr>
          <p:spPr>
            <a:xfrm>
              <a:off x="3131840" y="1988840"/>
              <a:ext cx="0" cy="974289"/>
            </a:xfrm>
            <a:prstGeom prst="straightConnector1">
              <a:avLst/>
            </a:prstGeom>
            <a:ln w="31750">
              <a:solidFill>
                <a:schemeClr val="tx2">
                  <a:lumMod val="60000"/>
                  <a:lumOff val="4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Csoportba foglalás 22"/>
          <p:cNvGrpSpPr/>
          <p:nvPr/>
        </p:nvGrpSpPr>
        <p:grpSpPr>
          <a:xfrm>
            <a:off x="4881963" y="1556792"/>
            <a:ext cx="4193752" cy="3693319"/>
            <a:chOff x="4881963" y="1474906"/>
            <a:chExt cx="4193752" cy="3693319"/>
          </a:xfrm>
        </p:grpSpPr>
        <p:sp>
          <p:nvSpPr>
            <p:cNvPr id="5" name="Bal oldali kapcsos zárójel 4"/>
            <p:cNvSpPr/>
            <p:nvPr/>
          </p:nvSpPr>
          <p:spPr>
            <a:xfrm>
              <a:off x="6012160" y="1556792"/>
              <a:ext cx="360040" cy="3456384"/>
            </a:xfrm>
            <a:prstGeom prst="leftBrace">
              <a:avLst/>
            </a:prstGeom>
            <a:noFill/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Szövegdoboz 9"/>
            <p:cNvSpPr txBox="1"/>
            <p:nvPr/>
          </p:nvSpPr>
          <p:spPr>
            <a:xfrm>
              <a:off x="6516216" y="1474906"/>
              <a:ext cx="2559499" cy="36933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Personalized healthcare</a:t>
              </a:r>
            </a:p>
            <a:p>
              <a:r>
                <a:rPr lang="en-US" dirty="0" smtClean="0"/>
                <a:t>Big-data</a:t>
              </a:r>
            </a:p>
            <a:p>
              <a:r>
                <a:rPr lang="en-US" dirty="0" smtClean="0"/>
                <a:t>Cloud computations</a:t>
              </a:r>
            </a:p>
            <a:p>
              <a:r>
                <a:rPr lang="en-US" dirty="0" smtClean="0"/>
                <a:t>Digital healthcare</a:t>
              </a:r>
            </a:p>
            <a:p>
              <a:r>
                <a:rPr lang="en-US" dirty="0" smtClean="0"/>
                <a:t>e-Health</a:t>
              </a:r>
            </a:p>
            <a:p>
              <a:endParaRPr lang="en-US" dirty="0" smtClean="0"/>
            </a:p>
            <a:p>
              <a:r>
                <a:rPr lang="en-US" dirty="0" smtClean="0"/>
                <a:t>Smart &amp; healthy living</a:t>
              </a:r>
            </a:p>
            <a:p>
              <a:r>
                <a:rPr lang="en-US" dirty="0" smtClean="0"/>
                <a:t>Cybersecurity in health</a:t>
              </a:r>
            </a:p>
            <a:p>
              <a:endParaRPr lang="en-US" dirty="0" smtClean="0"/>
            </a:p>
            <a:p>
              <a:r>
                <a:rPr lang="en-US" dirty="0" smtClean="0"/>
                <a:t>Evidence-based medicine</a:t>
              </a:r>
            </a:p>
            <a:p>
              <a:r>
                <a:rPr lang="en-US" dirty="0" smtClean="0"/>
                <a:t>Physiological modeling and control</a:t>
              </a:r>
            </a:p>
            <a:p>
              <a:r>
                <a:rPr lang="en-US" dirty="0" smtClean="0"/>
                <a:t>Automatic drug-delivery</a:t>
              </a:r>
              <a:endParaRPr lang="en-US" dirty="0" smtClean="0"/>
            </a:p>
          </p:txBody>
        </p:sp>
        <p:sp>
          <p:nvSpPr>
            <p:cNvPr id="19" name="Jobbra nyíl 18"/>
            <p:cNvSpPr/>
            <p:nvPr/>
          </p:nvSpPr>
          <p:spPr>
            <a:xfrm rot="19963967">
              <a:off x="4881963" y="3389118"/>
              <a:ext cx="922974" cy="291354"/>
            </a:xfrm>
            <a:prstGeom prst="rightArrow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5" name="Picture 29" descr="C:\Users\johanna\Downloads\erc_logo_233px.pn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589" r="43974" b="7279"/>
          <a:stretch>
            <a:fillRect/>
          </a:stretch>
        </p:blipFill>
        <p:spPr bwMode="auto">
          <a:xfrm>
            <a:off x="8132024" y="5949280"/>
            <a:ext cx="918462" cy="900000"/>
          </a:xfrm>
          <a:prstGeom prst="rect">
            <a:avLst/>
          </a:prstGeom>
          <a:noFill/>
        </p:spPr>
      </p:pic>
      <p:pic>
        <p:nvPicPr>
          <p:cNvPr id="26" name="Kép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923" y="5933262"/>
            <a:ext cx="1371753" cy="972000"/>
          </a:xfrm>
          <a:prstGeom prst="rect">
            <a:avLst/>
          </a:prstGeom>
        </p:spPr>
      </p:pic>
      <p:sp>
        <p:nvSpPr>
          <p:cNvPr id="27" name="Szövegdoboz 26"/>
          <p:cNvSpPr txBox="1">
            <a:spLocks noChangeArrowheads="1"/>
          </p:cNvSpPr>
          <p:nvPr/>
        </p:nvSpPr>
        <p:spPr bwMode="auto">
          <a:xfrm>
            <a:off x="34925" y="6525344"/>
            <a:ext cx="67999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fld id="{3CFA12F5-8AFB-4BFD-9587-505FB91A10E0}" type="slidenum">
              <a:rPr lang="en-US" altLang="hu-HU" sz="1600" smtClean="0">
                <a:solidFill>
                  <a:schemeClr val="bg1"/>
                </a:solidFill>
                <a:latin typeface="+mn-lt"/>
              </a:rPr>
              <a:t>26</a:t>
            </a:fld>
            <a:r>
              <a:rPr lang="en-US" altLang="hu-HU" sz="1600" dirty="0" smtClean="0">
                <a:solidFill>
                  <a:schemeClr val="bg1"/>
                </a:solidFill>
                <a:latin typeface="+mn-lt"/>
              </a:rPr>
              <a:t>/</a:t>
            </a:r>
            <a:r>
              <a:rPr lang="hu-HU" altLang="hu-HU" sz="1600" dirty="0" smtClean="0">
                <a:solidFill>
                  <a:schemeClr val="bg1"/>
                </a:solidFill>
                <a:latin typeface="+mn-lt"/>
              </a:rPr>
              <a:t>78</a:t>
            </a:r>
            <a:endParaRPr lang="en-US" altLang="hu-HU" sz="1600" dirty="0" smtClean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35156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églalap 9"/>
          <p:cNvSpPr/>
          <p:nvPr/>
        </p:nvSpPr>
        <p:spPr>
          <a:xfrm>
            <a:off x="0" y="6416411"/>
            <a:ext cx="9135800" cy="446721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Jobbra nyíl 3"/>
          <p:cNvSpPr/>
          <p:nvPr/>
        </p:nvSpPr>
        <p:spPr>
          <a:xfrm>
            <a:off x="0" y="326"/>
            <a:ext cx="9144000" cy="864096"/>
          </a:xfrm>
          <a:prstGeom prst="rightArrow">
            <a:avLst>
              <a:gd name="adj1" fmla="val 69240"/>
              <a:gd name="adj2" fmla="val 52124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Costs</a:t>
            </a:r>
            <a:endParaRPr lang="en-US" dirty="0"/>
          </a:p>
        </p:txBody>
      </p:sp>
      <p:pic>
        <p:nvPicPr>
          <p:cNvPr id="15" name="Picture 29" descr="C:\Users\johanna\Downloads\erc_logo_233px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589" r="43974" b="7279"/>
          <a:stretch>
            <a:fillRect/>
          </a:stretch>
        </p:blipFill>
        <p:spPr bwMode="auto">
          <a:xfrm>
            <a:off x="8132024" y="5949280"/>
            <a:ext cx="918462" cy="900000"/>
          </a:xfrm>
          <a:prstGeom prst="rect">
            <a:avLst/>
          </a:prstGeom>
          <a:noFill/>
        </p:spPr>
      </p:pic>
      <p:pic>
        <p:nvPicPr>
          <p:cNvPr id="16" name="Kép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923" y="5933262"/>
            <a:ext cx="1371753" cy="972000"/>
          </a:xfrm>
          <a:prstGeom prst="rect">
            <a:avLst/>
          </a:prstGeom>
        </p:spPr>
      </p:pic>
      <p:sp>
        <p:nvSpPr>
          <p:cNvPr id="17" name="Szövegdoboz 16"/>
          <p:cNvSpPr txBox="1">
            <a:spLocks noChangeArrowheads="1"/>
          </p:cNvSpPr>
          <p:nvPr/>
        </p:nvSpPr>
        <p:spPr bwMode="auto">
          <a:xfrm>
            <a:off x="34925" y="6525344"/>
            <a:ext cx="67999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fld id="{26718133-329F-4C6B-8AD2-144F8FDA5BF0}" type="slidenum">
              <a:rPr lang="en-US" altLang="hu-HU" sz="1600" smtClean="0">
                <a:solidFill>
                  <a:schemeClr val="bg1"/>
                </a:solidFill>
                <a:latin typeface="+mn-lt"/>
              </a:rPr>
              <a:t>27</a:t>
            </a:fld>
            <a:r>
              <a:rPr lang="en-US" altLang="hu-HU" sz="1600" dirty="0" smtClean="0">
                <a:solidFill>
                  <a:schemeClr val="bg1"/>
                </a:solidFill>
                <a:latin typeface="+mn-lt"/>
              </a:rPr>
              <a:t>/</a:t>
            </a:r>
            <a:r>
              <a:rPr lang="hu-HU" altLang="hu-HU" sz="1600" dirty="0" smtClean="0">
                <a:solidFill>
                  <a:schemeClr val="bg1"/>
                </a:solidFill>
                <a:latin typeface="+mn-lt"/>
              </a:rPr>
              <a:t>78</a:t>
            </a:r>
            <a:endParaRPr lang="en-US" altLang="hu-HU" sz="1600" dirty="0" smtClean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054682"/>
            <a:ext cx="8136904" cy="4604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659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églalap 9"/>
          <p:cNvSpPr/>
          <p:nvPr/>
        </p:nvSpPr>
        <p:spPr>
          <a:xfrm>
            <a:off x="0" y="6416411"/>
            <a:ext cx="9135800" cy="446721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Jobbra nyíl 3"/>
          <p:cNvSpPr/>
          <p:nvPr/>
        </p:nvSpPr>
        <p:spPr>
          <a:xfrm>
            <a:off x="0" y="326"/>
            <a:ext cx="9144000" cy="864096"/>
          </a:xfrm>
          <a:prstGeom prst="rightArrow">
            <a:avLst>
              <a:gd name="adj1" fmla="val 69240"/>
              <a:gd name="adj2" fmla="val 52124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Evolution estimation</a:t>
            </a:r>
            <a:endParaRPr lang="en-US" dirty="0"/>
          </a:p>
        </p:txBody>
      </p:sp>
      <p:pic>
        <p:nvPicPr>
          <p:cNvPr id="15" name="Picture 29" descr="C:\Users\johanna\Downloads\erc_logo_233px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589" r="43974" b="7279"/>
          <a:stretch>
            <a:fillRect/>
          </a:stretch>
        </p:blipFill>
        <p:spPr bwMode="auto">
          <a:xfrm>
            <a:off x="8132024" y="5949280"/>
            <a:ext cx="918462" cy="900000"/>
          </a:xfrm>
          <a:prstGeom prst="rect">
            <a:avLst/>
          </a:prstGeom>
          <a:noFill/>
        </p:spPr>
      </p:pic>
      <p:pic>
        <p:nvPicPr>
          <p:cNvPr id="16" name="Kép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923" y="5933262"/>
            <a:ext cx="1371753" cy="972000"/>
          </a:xfrm>
          <a:prstGeom prst="rect">
            <a:avLst/>
          </a:prstGeom>
        </p:spPr>
      </p:pic>
      <p:sp>
        <p:nvSpPr>
          <p:cNvPr id="17" name="Szövegdoboz 16"/>
          <p:cNvSpPr txBox="1">
            <a:spLocks noChangeArrowheads="1"/>
          </p:cNvSpPr>
          <p:nvPr/>
        </p:nvSpPr>
        <p:spPr bwMode="auto">
          <a:xfrm>
            <a:off x="34925" y="6525344"/>
            <a:ext cx="67999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fld id="{26718133-329F-4C6B-8AD2-144F8FDA5BF0}" type="slidenum">
              <a:rPr lang="en-US" altLang="hu-HU" sz="1600" smtClean="0">
                <a:solidFill>
                  <a:schemeClr val="bg1"/>
                </a:solidFill>
                <a:latin typeface="+mn-lt"/>
              </a:rPr>
              <a:t>28</a:t>
            </a:fld>
            <a:r>
              <a:rPr lang="en-US" altLang="hu-HU" sz="1600" dirty="0" smtClean="0">
                <a:solidFill>
                  <a:schemeClr val="bg1"/>
                </a:solidFill>
                <a:latin typeface="+mn-lt"/>
              </a:rPr>
              <a:t>/</a:t>
            </a:r>
            <a:r>
              <a:rPr lang="hu-HU" altLang="hu-HU" sz="1600" dirty="0" smtClean="0">
                <a:solidFill>
                  <a:schemeClr val="bg1"/>
                </a:solidFill>
                <a:latin typeface="+mn-lt"/>
              </a:rPr>
              <a:t>78</a:t>
            </a:r>
            <a:endParaRPr lang="en-US" altLang="hu-HU" sz="1600" dirty="0" smtClean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924190"/>
            <a:ext cx="8226005" cy="4881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005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215106" y="5301208"/>
            <a:ext cx="8030381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200" dirty="0" smtClean="0">
                <a:latin typeface="+mn-lt"/>
              </a:rPr>
              <a:t>46 international researchers (HU, RO, SVK, BE, P, SG, J, UK, IT, USA)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200" b="1" dirty="0" smtClean="0">
                <a:latin typeface="+mn-lt"/>
              </a:rPr>
              <a:t>Aim</a:t>
            </a:r>
            <a:r>
              <a:rPr lang="en-US" sz="2200" dirty="0" smtClean="0">
                <a:latin typeface="+mn-lt"/>
              </a:rPr>
              <a:t>:  promoting theory </a:t>
            </a:r>
            <a:r>
              <a:rPr lang="hu-HU" sz="2200" dirty="0" smtClean="0">
                <a:latin typeface="+mn-lt"/>
              </a:rPr>
              <a:t>&amp;</a:t>
            </a:r>
            <a:r>
              <a:rPr lang="en-US" sz="2200" dirty="0" smtClean="0">
                <a:latin typeface="+mn-lt"/>
              </a:rPr>
              <a:t> practice of personalized healthcare with intelligent healthcare applications &amp; methods</a:t>
            </a:r>
          </a:p>
        </p:txBody>
      </p:sp>
      <p:pic>
        <p:nvPicPr>
          <p:cNvPr id="983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49" y="836712"/>
            <a:ext cx="8953500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0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202" y="0"/>
            <a:ext cx="2695575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0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4912" y="6474"/>
            <a:ext cx="15811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9" descr="C:\Users\johanna\Downloads\erc_logo_233px.pn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589" r="43974" b="7279"/>
          <a:stretch>
            <a:fillRect/>
          </a:stretch>
        </p:blipFill>
        <p:spPr bwMode="auto">
          <a:xfrm>
            <a:off x="8132024" y="5949280"/>
            <a:ext cx="918462" cy="900000"/>
          </a:xfrm>
          <a:prstGeom prst="rect">
            <a:avLst/>
          </a:prstGeom>
          <a:noFill/>
        </p:spPr>
      </p:pic>
      <p:pic>
        <p:nvPicPr>
          <p:cNvPr id="15" name="Kép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923" y="5933262"/>
            <a:ext cx="1371753" cy="9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38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églalap 11"/>
          <p:cNvSpPr/>
          <p:nvPr/>
        </p:nvSpPr>
        <p:spPr>
          <a:xfrm>
            <a:off x="13648" y="6413132"/>
            <a:ext cx="9130352" cy="449795"/>
          </a:xfrm>
          <a:prstGeom prst="rect">
            <a:avLst/>
          </a:pr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2340759"/>
              <a:satOff val="-2919"/>
              <a:lumOff val="686"/>
              <a:alphaOff val="0"/>
            </a:schemeClr>
          </a:fillRef>
          <a:effectRef idx="2">
            <a:schemeClr val="accent2">
              <a:hueOff val="2340759"/>
              <a:satOff val="-2919"/>
              <a:lumOff val="686"/>
              <a:alphaOff val="0"/>
            </a:schemeClr>
          </a:effectRef>
          <a:fontRef idx="minor">
            <a:schemeClr val="lt1"/>
          </a:fontRef>
        </p:style>
      </p:sp>
      <p:sp>
        <p:nvSpPr>
          <p:cNvPr id="4" name="Jobbra nyíl 3"/>
          <p:cNvSpPr/>
          <p:nvPr/>
        </p:nvSpPr>
        <p:spPr>
          <a:xfrm>
            <a:off x="0" y="326"/>
            <a:ext cx="9144000" cy="864096"/>
          </a:xfrm>
          <a:prstGeom prst="rightArrow">
            <a:avLst>
              <a:gd name="adj1" fmla="val 69240"/>
              <a:gd name="adj2" fmla="val 52124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O</a:t>
            </a:r>
            <a:r>
              <a:rPr lang="en-US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buda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University today</a:t>
            </a:r>
            <a:endParaRPr lang="en-US" dirty="0"/>
          </a:p>
        </p:txBody>
      </p:sp>
      <p:pic>
        <p:nvPicPr>
          <p:cNvPr id="10" name="Tartalom helye 4" descr="00bp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2042941" y="1196752"/>
            <a:ext cx="5058117" cy="4608512"/>
          </a:xfrm>
          <a:prstGeom prst="rect">
            <a:avLst/>
          </a:prstGeom>
        </p:spPr>
      </p:pic>
      <p:pic>
        <p:nvPicPr>
          <p:cNvPr id="13314" name="Picture 2" descr="C:\Users\Kovács Levente\Desktop\oe-epule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6502" y="1700808"/>
            <a:ext cx="3779801" cy="2533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Szövegdoboz 14"/>
          <p:cNvSpPr txBox="1">
            <a:spLocks noChangeArrowheads="1"/>
          </p:cNvSpPr>
          <p:nvPr/>
        </p:nvSpPr>
        <p:spPr bwMode="auto">
          <a:xfrm>
            <a:off x="34925" y="6546850"/>
            <a:ext cx="57579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fld id="{E6397BA0-A1F5-4C9D-A1BA-4ACAF2088CDB}" type="slidenum">
              <a:rPr lang="en-US" altLang="hu-HU" sz="1600" smtClean="0">
                <a:solidFill>
                  <a:schemeClr val="bg1"/>
                </a:solidFill>
                <a:latin typeface="+mn-lt"/>
              </a:rPr>
              <a:t>3</a:t>
            </a:fld>
            <a:r>
              <a:rPr lang="en-US" altLang="hu-HU" sz="1600" dirty="0" smtClean="0">
                <a:solidFill>
                  <a:schemeClr val="bg1"/>
                </a:solidFill>
                <a:latin typeface="+mn-lt"/>
              </a:rPr>
              <a:t>/78</a:t>
            </a:r>
            <a:endParaRPr lang="en-US" altLang="hu-HU" sz="1600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1" name="Tartalom helye 2"/>
          <p:cNvSpPr txBox="1">
            <a:spLocks/>
          </p:cNvSpPr>
          <p:nvPr/>
        </p:nvSpPr>
        <p:spPr>
          <a:xfrm>
            <a:off x="179512" y="4509120"/>
            <a:ext cx="4751387" cy="1573197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buFontTx/>
              <a:buNone/>
            </a:pPr>
            <a:r>
              <a:rPr lang="en-US" sz="2800" dirty="0" smtClean="0">
                <a:solidFill>
                  <a:srgbClr val="0D5C91"/>
                </a:solidFill>
              </a:rPr>
              <a:t>ca. </a:t>
            </a:r>
            <a:r>
              <a:rPr lang="en-US" sz="2800" b="1" dirty="0" smtClean="0">
                <a:solidFill>
                  <a:srgbClr val="0D5C91"/>
                </a:solidFill>
              </a:rPr>
              <a:t>13,000</a:t>
            </a:r>
            <a:r>
              <a:rPr lang="en-US" sz="2800" dirty="0" smtClean="0">
                <a:solidFill>
                  <a:srgbClr val="0D5C91"/>
                </a:solidFill>
              </a:rPr>
              <a:t> enrolled students</a:t>
            </a:r>
          </a:p>
          <a:p>
            <a:pPr eaLnBrk="1" hangingPunct="1">
              <a:buFontTx/>
              <a:buNone/>
            </a:pPr>
            <a:r>
              <a:rPr lang="en-US" sz="2800" dirty="0" smtClean="0">
                <a:solidFill>
                  <a:srgbClr val="0D5C91"/>
                </a:solidFill>
              </a:rPr>
              <a:t>ca. </a:t>
            </a:r>
            <a:r>
              <a:rPr lang="en-US" sz="2800" b="1" dirty="0" smtClean="0">
                <a:solidFill>
                  <a:srgbClr val="0D5C91"/>
                </a:solidFill>
              </a:rPr>
              <a:t>900</a:t>
            </a:r>
            <a:r>
              <a:rPr lang="en-US" sz="2800" dirty="0" smtClean="0">
                <a:solidFill>
                  <a:srgbClr val="0D5C91"/>
                </a:solidFill>
              </a:rPr>
              <a:t> employees</a:t>
            </a:r>
          </a:p>
          <a:p>
            <a:pPr eaLnBrk="1" hangingPunct="1">
              <a:buFontTx/>
              <a:buNone/>
            </a:pPr>
            <a:r>
              <a:rPr lang="en-US" sz="2800" dirty="0" smtClean="0">
                <a:solidFill>
                  <a:srgbClr val="0D5C91"/>
                </a:solidFill>
              </a:rPr>
              <a:t>ca. </a:t>
            </a:r>
            <a:r>
              <a:rPr lang="en-US" sz="2800" b="1" dirty="0" smtClean="0">
                <a:solidFill>
                  <a:srgbClr val="0D5C91"/>
                </a:solidFill>
              </a:rPr>
              <a:t>400</a:t>
            </a:r>
            <a:r>
              <a:rPr lang="en-US" sz="2800" dirty="0" smtClean="0">
                <a:solidFill>
                  <a:srgbClr val="0D5C91"/>
                </a:solidFill>
              </a:rPr>
              <a:t> academic staff</a:t>
            </a:r>
            <a:endParaRPr lang="en-US" sz="2800" b="1" dirty="0" smtClean="0">
              <a:solidFill>
                <a:srgbClr val="0D5C91"/>
              </a:solidFill>
            </a:endParaRPr>
          </a:p>
        </p:txBody>
      </p:sp>
      <p:pic>
        <p:nvPicPr>
          <p:cNvPr id="13" name="Picture 29" descr="C:\Users\johanna\Downloads\erc_logo_233px.pn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589" r="43974" b="7279"/>
          <a:stretch>
            <a:fillRect/>
          </a:stretch>
        </p:blipFill>
        <p:spPr bwMode="auto">
          <a:xfrm>
            <a:off x="8132024" y="5949280"/>
            <a:ext cx="918462" cy="900000"/>
          </a:xfrm>
          <a:prstGeom prst="rect">
            <a:avLst/>
          </a:prstGeom>
          <a:noFill/>
        </p:spPr>
      </p:pic>
      <p:pic>
        <p:nvPicPr>
          <p:cNvPr id="14" name="Kép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923" y="5933262"/>
            <a:ext cx="1371753" cy="9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17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églalap 33"/>
          <p:cNvSpPr/>
          <p:nvPr/>
        </p:nvSpPr>
        <p:spPr>
          <a:xfrm>
            <a:off x="0" y="6416411"/>
            <a:ext cx="9135800" cy="446721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Jobbra nyíl 3"/>
          <p:cNvSpPr/>
          <p:nvPr/>
        </p:nvSpPr>
        <p:spPr>
          <a:xfrm>
            <a:off x="0" y="326"/>
            <a:ext cx="9144000" cy="864096"/>
          </a:xfrm>
          <a:prstGeom prst="rightArrow">
            <a:avLst>
              <a:gd name="adj1" fmla="val 69240"/>
              <a:gd name="adj2" fmla="val 52124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Biomedical Engineering at </a:t>
            </a:r>
            <a:r>
              <a:rPr lang="en-US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Obuda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University</a:t>
            </a:r>
            <a:endParaRPr lang="en-US" dirty="0"/>
          </a:p>
        </p:txBody>
      </p:sp>
      <p:sp>
        <p:nvSpPr>
          <p:cNvPr id="2" name="Szövegdoboz 1"/>
          <p:cNvSpPr txBox="1"/>
          <p:nvPr/>
        </p:nvSpPr>
        <p:spPr>
          <a:xfrm>
            <a:off x="179388" y="895360"/>
            <a:ext cx="8713787" cy="267765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400" dirty="0" smtClean="0">
                <a:latin typeface="+mn-lt"/>
              </a:rPr>
              <a:t>2012. 11. 20:	Biotech Research Center (</a:t>
            </a:r>
            <a:r>
              <a:rPr lang="en-US" sz="2400" dirty="0" err="1" smtClean="0">
                <a:latin typeface="+mn-lt"/>
              </a:rPr>
              <a:t>BioTech</a:t>
            </a:r>
            <a:r>
              <a:rPr lang="en-US" sz="2400" dirty="0" smtClean="0">
                <a:latin typeface="+mn-lt"/>
              </a:rPr>
              <a:t>)</a:t>
            </a:r>
          </a:p>
          <a:p>
            <a:pPr>
              <a:defRPr/>
            </a:pPr>
            <a:endParaRPr lang="en-US" sz="2400" dirty="0" smtClean="0">
              <a:latin typeface="+mn-lt"/>
            </a:endParaRPr>
          </a:p>
          <a:p>
            <a:pPr>
              <a:defRPr/>
            </a:pPr>
            <a:r>
              <a:rPr lang="en-US" sz="2400" dirty="0" smtClean="0">
                <a:latin typeface="+mn-lt"/>
              </a:rPr>
              <a:t>2013. 11. 20: 	</a:t>
            </a:r>
            <a:r>
              <a:rPr lang="en-US" sz="2400" dirty="0" err="1" smtClean="0">
                <a:latin typeface="+mn-lt"/>
              </a:rPr>
              <a:t>Antal</a:t>
            </a:r>
            <a:r>
              <a:rPr lang="en-US" sz="2400" dirty="0" smtClean="0">
                <a:latin typeface="+mn-lt"/>
              </a:rPr>
              <a:t> </a:t>
            </a:r>
            <a:r>
              <a:rPr lang="en-US" sz="2400" dirty="0" err="1" smtClean="0">
                <a:latin typeface="+mn-lt"/>
              </a:rPr>
              <a:t>Bejczy</a:t>
            </a:r>
            <a:r>
              <a:rPr lang="en-US" sz="2400" dirty="0" smtClean="0">
                <a:latin typeface="+mn-lt"/>
              </a:rPr>
              <a:t> Center for Intelligent Robotics (</a:t>
            </a:r>
            <a:r>
              <a:rPr lang="hu-HU" sz="2400" dirty="0" smtClean="0">
                <a:latin typeface="+mn-lt"/>
              </a:rPr>
              <a:t>ABC-</a:t>
            </a:r>
            <a:r>
              <a:rPr lang="en-US" sz="2400" dirty="0" err="1" smtClean="0">
                <a:latin typeface="+mn-lt"/>
              </a:rPr>
              <a:t>iRo</a:t>
            </a:r>
            <a:r>
              <a:rPr lang="hu-HU" sz="2400" dirty="0" smtClean="0">
                <a:latin typeface="+mn-lt"/>
              </a:rPr>
              <a:t>B</a:t>
            </a:r>
            <a:r>
              <a:rPr lang="en-US" sz="2400" dirty="0" smtClean="0">
                <a:latin typeface="+mn-lt"/>
              </a:rPr>
              <a:t>)</a:t>
            </a:r>
          </a:p>
          <a:p>
            <a:pPr>
              <a:defRPr/>
            </a:pPr>
            <a:endParaRPr lang="en-US" sz="2400" dirty="0" smtClean="0">
              <a:latin typeface="+mn-lt"/>
            </a:endParaRPr>
          </a:p>
          <a:p>
            <a:pPr>
              <a:defRPr/>
            </a:pPr>
            <a:r>
              <a:rPr lang="en-US" sz="2400" dirty="0" smtClean="0">
                <a:latin typeface="+mn-lt"/>
              </a:rPr>
              <a:t>2013. 11. 20: 	Physiological Controls </a:t>
            </a:r>
            <a:r>
              <a:rPr lang="hu-HU" sz="2400" dirty="0" smtClean="0">
                <a:latin typeface="+mn-lt"/>
              </a:rPr>
              <a:t>Research Center</a:t>
            </a:r>
            <a:r>
              <a:rPr lang="en-US" sz="2400" dirty="0" smtClean="0">
                <a:latin typeface="+mn-lt"/>
              </a:rPr>
              <a:t> </a:t>
            </a:r>
            <a:r>
              <a:rPr lang="en-US" sz="2400" dirty="0" smtClean="0">
                <a:latin typeface="+mn-lt"/>
              </a:rPr>
              <a:t>(</a:t>
            </a:r>
            <a:r>
              <a:rPr lang="en-US" sz="2400" dirty="0" err="1" smtClean="0">
                <a:latin typeface="+mn-lt"/>
              </a:rPr>
              <a:t>PhysCon</a:t>
            </a:r>
            <a:r>
              <a:rPr lang="en-US" sz="2400" dirty="0" smtClean="0">
                <a:latin typeface="+mn-lt"/>
              </a:rPr>
              <a:t>)</a:t>
            </a:r>
          </a:p>
          <a:p>
            <a:pPr>
              <a:defRPr/>
            </a:pPr>
            <a:endParaRPr lang="en-US" sz="2400" dirty="0" smtClean="0">
              <a:latin typeface="+mn-lt"/>
            </a:endParaRPr>
          </a:p>
          <a:p>
            <a:pPr>
              <a:defRPr/>
            </a:pPr>
            <a:r>
              <a:rPr lang="en-US" sz="2400" dirty="0" smtClean="0">
                <a:latin typeface="+mn-lt"/>
              </a:rPr>
              <a:t>2013. 11. 20: 	University Research and Innovation Center (EKIK)</a:t>
            </a:r>
          </a:p>
        </p:txBody>
      </p:sp>
      <p:sp>
        <p:nvSpPr>
          <p:cNvPr id="20" name="Szövegdoboz 14"/>
          <p:cNvSpPr txBox="1">
            <a:spLocks noChangeArrowheads="1"/>
          </p:cNvSpPr>
          <p:nvPr/>
        </p:nvSpPr>
        <p:spPr bwMode="auto">
          <a:xfrm>
            <a:off x="34925" y="6546850"/>
            <a:ext cx="67999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fld id="{E6397BA0-A1F5-4C9D-A1BA-4ACAF2088CDB}" type="slidenum">
              <a:rPr lang="en-US" altLang="hu-HU" sz="1600" smtClean="0">
                <a:solidFill>
                  <a:schemeClr val="bg1"/>
                </a:solidFill>
                <a:latin typeface="+mn-lt"/>
              </a:rPr>
              <a:t>30</a:t>
            </a:fld>
            <a:r>
              <a:rPr lang="en-US" altLang="hu-HU" sz="1600" dirty="0" smtClean="0">
                <a:solidFill>
                  <a:schemeClr val="bg1"/>
                </a:solidFill>
                <a:latin typeface="+mn-lt"/>
              </a:rPr>
              <a:t>/</a:t>
            </a:r>
            <a:r>
              <a:rPr lang="hu-HU" altLang="hu-HU" sz="1600" dirty="0" smtClean="0">
                <a:solidFill>
                  <a:schemeClr val="bg1"/>
                </a:solidFill>
                <a:latin typeface="+mn-lt"/>
              </a:rPr>
              <a:t>78</a:t>
            </a:r>
            <a:endParaRPr lang="hu-HU" altLang="hu-HU" sz="1600" dirty="0" smtClean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31" name="Picture 29" descr="C:\Users\johanna\Downloads\erc_logo_233px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589" r="43974" b="7279"/>
          <a:stretch>
            <a:fillRect/>
          </a:stretch>
        </p:blipFill>
        <p:spPr bwMode="auto">
          <a:xfrm>
            <a:off x="8132024" y="5949280"/>
            <a:ext cx="918462" cy="900000"/>
          </a:xfrm>
          <a:prstGeom prst="rect">
            <a:avLst/>
          </a:prstGeom>
          <a:noFill/>
        </p:spPr>
      </p:pic>
      <p:pic>
        <p:nvPicPr>
          <p:cNvPr id="32" name="Kép 3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923" y="5933262"/>
            <a:ext cx="1371753" cy="972000"/>
          </a:xfrm>
          <a:prstGeom prst="rect">
            <a:avLst/>
          </a:prstGeom>
        </p:spPr>
      </p:pic>
      <p:grpSp>
        <p:nvGrpSpPr>
          <p:cNvPr id="3" name="Csoportba foglalás 2"/>
          <p:cNvGrpSpPr/>
          <p:nvPr/>
        </p:nvGrpSpPr>
        <p:grpSpPr>
          <a:xfrm>
            <a:off x="179512" y="3717032"/>
            <a:ext cx="7538764" cy="2592288"/>
            <a:chOff x="179512" y="3717032"/>
            <a:chExt cx="7538764" cy="2592288"/>
          </a:xfrm>
        </p:grpSpPr>
        <p:grpSp>
          <p:nvGrpSpPr>
            <p:cNvPr id="21" name="Csoportba foglalás 20"/>
            <p:cNvGrpSpPr/>
            <p:nvPr/>
          </p:nvGrpSpPr>
          <p:grpSpPr>
            <a:xfrm>
              <a:off x="179512" y="3717032"/>
              <a:ext cx="7538764" cy="2592288"/>
              <a:chOff x="34925" y="3933057"/>
              <a:chExt cx="7538764" cy="2592288"/>
            </a:xfrm>
          </p:grpSpPr>
          <p:pic>
            <p:nvPicPr>
              <p:cNvPr id="22" name="Kép 21" descr="http://www.ekik.uni-obuda.hu/sites/default/files/EKIK_logo.png"/>
              <p:cNvPicPr/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79388" y="4089068"/>
                <a:ext cx="1642745" cy="675640"/>
              </a:xfrm>
              <a:prstGeom prst="rect">
                <a:avLst/>
              </a:prstGeom>
              <a:noFill/>
            </p:spPr>
          </p:pic>
          <p:sp>
            <p:nvSpPr>
              <p:cNvPr id="23" name="Téglalap 22"/>
              <p:cNvSpPr/>
              <p:nvPr/>
            </p:nvSpPr>
            <p:spPr>
              <a:xfrm>
                <a:off x="34925" y="3933057"/>
                <a:ext cx="7538764" cy="2592288"/>
              </a:xfrm>
              <a:prstGeom prst="rect">
                <a:avLst/>
              </a:prstGeom>
              <a:noFill/>
              <a:ln w="50800"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grpSp>
          <p:nvGrpSpPr>
            <p:cNvPr id="24" name="Csoportba foglalás 23"/>
            <p:cNvGrpSpPr>
              <a:grpSpLocks/>
            </p:cNvGrpSpPr>
            <p:nvPr/>
          </p:nvGrpSpPr>
          <p:grpSpPr bwMode="auto">
            <a:xfrm>
              <a:off x="1619398" y="4206205"/>
              <a:ext cx="5976938" cy="1743075"/>
              <a:chOff x="1835113" y="3645024"/>
              <a:chExt cx="5977247" cy="1743169"/>
            </a:xfrm>
          </p:grpSpPr>
          <p:sp>
            <p:nvSpPr>
              <p:cNvPr id="25" name="Ellipszis 24"/>
              <p:cNvSpPr/>
              <p:nvPr/>
            </p:nvSpPr>
            <p:spPr>
              <a:xfrm>
                <a:off x="3851342" y="3645024"/>
                <a:ext cx="3961018" cy="1727293"/>
              </a:xfrm>
              <a:prstGeom prst="ellipse">
                <a:avLst/>
              </a:prstGeom>
              <a:solidFill>
                <a:schemeClr val="accent3"/>
              </a:solidFill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26" name="Ellipszis 25"/>
              <p:cNvSpPr/>
              <p:nvPr/>
            </p:nvSpPr>
            <p:spPr>
              <a:xfrm>
                <a:off x="1835113" y="3646612"/>
                <a:ext cx="3816547" cy="1727293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27" name="Ellipszis 26"/>
              <p:cNvSpPr/>
              <p:nvPr/>
            </p:nvSpPr>
            <p:spPr>
              <a:xfrm>
                <a:off x="3851342" y="3646612"/>
                <a:ext cx="1800318" cy="1741581"/>
              </a:xfrm>
              <a:prstGeom prst="ellipse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pic>
            <p:nvPicPr>
              <p:cNvPr id="29" name="Picture 4" descr="C:\temp\IE\Temporary Internet Files\Content.Outlook\ZUQOKW3T\BioTechLab_logo.jpg"/>
              <p:cNvPicPr>
                <a:picLocks noChangeAspect="1" noChangeArrowheads="1"/>
              </p:cNvPicPr>
              <p:nvPr/>
            </p:nvPicPr>
            <p:blipFill>
              <a:blip r:embed="rId6"/>
              <a:srcRect l="1347"/>
              <a:stretch>
                <a:fillRect/>
              </a:stretch>
            </p:blipFill>
            <p:spPr bwMode="auto">
              <a:xfrm>
                <a:off x="5882336" y="3933056"/>
                <a:ext cx="1065928" cy="1080120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30" name="Picture 2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2843228" y="3900626"/>
                <a:ext cx="612807" cy="1112897"/>
              </a:xfrm>
              <a:prstGeom prst="rect">
                <a:avLst/>
              </a:prstGeom>
              <a:solidFill>
                <a:schemeClr val="accent1">
                  <a:hueOff val="0"/>
                  <a:satOff val="0"/>
                  <a:lumOff val="0"/>
                </a:schemeClr>
              </a:solidFill>
              <a:ln>
                <a:noFill/>
              </a:ln>
              <a:extLst/>
            </p:spPr>
          </p:pic>
        </p:grpSp>
        <p:pic>
          <p:nvPicPr>
            <p:cNvPr id="33" name="Kép 3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1803" y="4364511"/>
              <a:ext cx="1956159" cy="13861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92560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églalap 44"/>
          <p:cNvSpPr/>
          <p:nvPr/>
        </p:nvSpPr>
        <p:spPr>
          <a:xfrm>
            <a:off x="0" y="6416411"/>
            <a:ext cx="9135800" cy="446721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Jobbra nyíl 3"/>
          <p:cNvSpPr/>
          <p:nvPr/>
        </p:nvSpPr>
        <p:spPr>
          <a:xfrm>
            <a:off x="0" y="326"/>
            <a:ext cx="9144000" cy="864096"/>
          </a:xfrm>
          <a:prstGeom prst="rightArrow">
            <a:avLst>
              <a:gd name="adj1" fmla="val 69240"/>
              <a:gd name="adj2" fmla="val 52124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Biomedical Engineering at </a:t>
            </a:r>
            <a:r>
              <a:rPr lang="en-US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Obuda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University</a:t>
            </a:r>
            <a:endParaRPr lang="en-US" dirty="0"/>
          </a:p>
        </p:txBody>
      </p:sp>
      <p:sp>
        <p:nvSpPr>
          <p:cNvPr id="21" name="Szövegdoboz 20"/>
          <p:cNvSpPr txBox="1"/>
          <p:nvPr/>
        </p:nvSpPr>
        <p:spPr>
          <a:xfrm>
            <a:off x="179387" y="1124744"/>
            <a:ext cx="8713787" cy="193899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400" dirty="0" smtClean="0">
                <a:latin typeface="+mn-lt"/>
              </a:rPr>
              <a:t>2014. 09. 01:	MSc in Computer Engineering with Medical </a:t>
            </a:r>
            <a:br>
              <a:rPr lang="en-US" sz="2400" dirty="0" smtClean="0">
                <a:latin typeface="+mn-lt"/>
              </a:rPr>
            </a:br>
            <a:r>
              <a:rPr lang="en-US" sz="2400" dirty="0" smtClean="0">
                <a:latin typeface="+mn-lt"/>
              </a:rPr>
              <a:t>		Informatics specialization</a:t>
            </a:r>
          </a:p>
          <a:p>
            <a:pPr>
              <a:defRPr/>
            </a:pPr>
            <a:endParaRPr lang="en-US" sz="2400" dirty="0" smtClean="0">
              <a:latin typeface="+mn-lt"/>
            </a:endParaRPr>
          </a:p>
          <a:p>
            <a:pPr>
              <a:defRPr/>
            </a:pPr>
            <a:r>
              <a:rPr lang="en-US" sz="2400" dirty="0" smtClean="0">
                <a:latin typeface="+mn-lt"/>
              </a:rPr>
              <a:t>2015. 11. 12:	</a:t>
            </a:r>
            <a:r>
              <a:rPr lang="en-US" sz="2400" dirty="0" err="1" smtClean="0">
                <a:latin typeface="+mn-lt"/>
              </a:rPr>
              <a:t>Biomatics</a:t>
            </a:r>
            <a:r>
              <a:rPr lang="en-US" sz="2400" dirty="0" smtClean="0">
                <a:latin typeface="+mn-lt"/>
              </a:rPr>
              <a:t> Institute, John von Neumann Faculty of </a:t>
            </a:r>
            <a:br>
              <a:rPr lang="en-US" sz="2400" dirty="0" smtClean="0">
                <a:latin typeface="+mn-lt"/>
              </a:rPr>
            </a:br>
            <a:r>
              <a:rPr lang="en-US" sz="2400" dirty="0" smtClean="0">
                <a:latin typeface="+mn-lt"/>
              </a:rPr>
              <a:t>		Informatics (NIK)</a:t>
            </a:r>
            <a:endParaRPr lang="en-US" sz="2400" dirty="0">
              <a:latin typeface="+mn-lt"/>
            </a:endParaRPr>
          </a:p>
        </p:txBody>
      </p:sp>
      <p:grpSp>
        <p:nvGrpSpPr>
          <p:cNvPr id="6" name="Csoportba foglalás 5"/>
          <p:cNvGrpSpPr/>
          <p:nvPr/>
        </p:nvGrpSpPr>
        <p:grpSpPr>
          <a:xfrm>
            <a:off x="1546484" y="3429000"/>
            <a:ext cx="5378693" cy="2520841"/>
            <a:chOff x="1546484" y="3429000"/>
            <a:chExt cx="5378693" cy="2520841"/>
          </a:xfrm>
        </p:grpSpPr>
        <p:sp>
          <p:nvSpPr>
            <p:cNvPr id="22" name="Egyenes összekötő 3"/>
            <p:cNvSpPr/>
            <p:nvPr/>
          </p:nvSpPr>
          <p:spPr>
            <a:xfrm>
              <a:off x="4151788" y="4389601"/>
              <a:ext cx="1848925" cy="43996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299820"/>
                  </a:lnTo>
                  <a:lnTo>
                    <a:pt x="1848925" y="299820"/>
                  </a:lnTo>
                  <a:lnTo>
                    <a:pt x="1848925" y="439960"/>
                  </a:lnTo>
                </a:path>
              </a:pathLst>
            </a:custGeom>
            <a:noFill/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3" name="Egyenes összekötő 4"/>
            <p:cNvSpPr/>
            <p:nvPr/>
          </p:nvSpPr>
          <p:spPr>
            <a:xfrm>
              <a:off x="4106068" y="4389601"/>
              <a:ext cx="91440" cy="43996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45720" y="0"/>
                  </a:moveTo>
                  <a:lnTo>
                    <a:pt x="45720" y="439960"/>
                  </a:lnTo>
                </a:path>
              </a:pathLst>
            </a:custGeom>
            <a:noFill/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4" name="Egyenes összekötő 5"/>
            <p:cNvSpPr/>
            <p:nvPr/>
          </p:nvSpPr>
          <p:spPr>
            <a:xfrm>
              <a:off x="2302863" y="4389601"/>
              <a:ext cx="1848925" cy="43996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1848925" y="0"/>
                  </a:moveTo>
                  <a:lnTo>
                    <a:pt x="1848925" y="299820"/>
                  </a:lnTo>
                  <a:lnTo>
                    <a:pt x="0" y="299820"/>
                  </a:lnTo>
                  <a:lnTo>
                    <a:pt x="0" y="439960"/>
                  </a:lnTo>
                </a:path>
              </a:pathLst>
            </a:custGeom>
            <a:noFill/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Lekerekített téglalap 24"/>
            <p:cNvSpPr/>
            <p:nvPr/>
          </p:nvSpPr>
          <p:spPr>
            <a:xfrm>
              <a:off x="3395410" y="3429000"/>
              <a:ext cx="1512757" cy="960600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grpSp>
          <p:nvGrpSpPr>
            <p:cNvPr id="26" name="Csoportba foglalás 25"/>
            <p:cNvGrpSpPr/>
            <p:nvPr/>
          </p:nvGrpSpPr>
          <p:grpSpPr>
            <a:xfrm>
              <a:off x="3563494" y="3588680"/>
              <a:ext cx="1512757" cy="960600"/>
              <a:chOff x="3809907" y="2964116"/>
              <a:chExt cx="1512757" cy="960600"/>
            </a:xfrm>
          </p:grpSpPr>
          <p:sp>
            <p:nvSpPr>
              <p:cNvPr id="39" name="Lekerekített téglalap 38"/>
              <p:cNvSpPr/>
              <p:nvPr/>
            </p:nvSpPr>
            <p:spPr>
              <a:xfrm>
                <a:off x="3809907" y="2964116"/>
                <a:ext cx="1512757" cy="960600"/>
              </a:xfrm>
              <a:prstGeom prst="roundRect">
                <a:avLst>
                  <a:gd name="adj" fmla="val 10000"/>
                </a:avLst>
              </a:prstGeom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40" name="Lekerekített téglalap 8"/>
              <p:cNvSpPr/>
              <p:nvPr/>
            </p:nvSpPr>
            <p:spPr>
              <a:xfrm>
                <a:off x="3838042" y="2992251"/>
                <a:ext cx="1456487" cy="904330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83820" tIns="83820" rIns="83820" bIns="83820" numCol="1" spcCol="1270" anchor="ctr" anchorCtr="0">
                <a:noAutofit/>
              </a:bodyPr>
              <a:lstStyle/>
              <a:p>
                <a:pPr lvl="0" algn="ctr" defTabSz="977900" rtl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2200" kern="1200" noProof="0" dirty="0" smtClean="0"/>
                  <a:t>NIK</a:t>
                </a:r>
                <a:endParaRPr lang="en-US" sz="2200" kern="1200" noProof="0" dirty="0"/>
              </a:p>
            </p:txBody>
          </p:sp>
        </p:grpSp>
        <p:sp>
          <p:nvSpPr>
            <p:cNvPr id="27" name="Lekerekített téglalap 26"/>
            <p:cNvSpPr/>
            <p:nvPr/>
          </p:nvSpPr>
          <p:spPr>
            <a:xfrm>
              <a:off x="1546484" y="4829561"/>
              <a:ext cx="1512757" cy="960600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grpSp>
          <p:nvGrpSpPr>
            <p:cNvPr id="28" name="Csoportba foglalás 27"/>
            <p:cNvGrpSpPr/>
            <p:nvPr/>
          </p:nvGrpSpPr>
          <p:grpSpPr>
            <a:xfrm>
              <a:off x="1714568" y="4989241"/>
              <a:ext cx="1512757" cy="960600"/>
              <a:chOff x="1960981" y="4364677"/>
              <a:chExt cx="1512757" cy="960600"/>
            </a:xfrm>
          </p:grpSpPr>
          <p:sp>
            <p:nvSpPr>
              <p:cNvPr id="37" name="Lekerekített téglalap 36"/>
              <p:cNvSpPr/>
              <p:nvPr/>
            </p:nvSpPr>
            <p:spPr>
              <a:xfrm>
                <a:off x="1960981" y="4364677"/>
                <a:ext cx="1512757" cy="960600"/>
              </a:xfrm>
              <a:prstGeom prst="roundRect">
                <a:avLst>
                  <a:gd name="adj" fmla="val 10000"/>
                </a:avLst>
              </a:prstGeom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38" name="Lekerekített téglalap 11"/>
              <p:cNvSpPr/>
              <p:nvPr/>
            </p:nvSpPr>
            <p:spPr>
              <a:xfrm>
                <a:off x="1989116" y="4392812"/>
                <a:ext cx="1456487" cy="904330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83820" tIns="83820" rIns="83820" bIns="83820" numCol="1" spcCol="1270" anchor="ctr" anchorCtr="0">
                <a:noAutofit/>
              </a:bodyPr>
              <a:lstStyle/>
              <a:p>
                <a:pPr lvl="0" algn="ctr" defTabSz="977900" rtl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2200" kern="1200" noProof="0" dirty="0" smtClean="0"/>
                  <a:t>Applied</a:t>
                </a:r>
                <a:endParaRPr lang="en-US" sz="2200" dirty="0" smtClean="0"/>
              </a:p>
              <a:p>
                <a:pPr lvl="0" algn="ctr" defTabSz="977900" rtl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2200" kern="1200" noProof="0" dirty="0" smtClean="0"/>
                  <a:t>Informatics</a:t>
                </a:r>
                <a:endParaRPr lang="en-US" sz="2200" kern="1200" noProof="0" dirty="0"/>
              </a:p>
            </p:txBody>
          </p:sp>
        </p:grpSp>
        <p:sp>
          <p:nvSpPr>
            <p:cNvPr id="29" name="Lekerekített téglalap 28"/>
            <p:cNvSpPr/>
            <p:nvPr/>
          </p:nvSpPr>
          <p:spPr>
            <a:xfrm>
              <a:off x="3347864" y="4829561"/>
              <a:ext cx="1652706" cy="960600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grpSp>
          <p:nvGrpSpPr>
            <p:cNvPr id="30" name="Csoportba foglalás 29"/>
            <p:cNvGrpSpPr/>
            <p:nvPr/>
          </p:nvGrpSpPr>
          <p:grpSpPr>
            <a:xfrm>
              <a:off x="3347865" y="4989241"/>
              <a:ext cx="1848924" cy="960600"/>
              <a:chOff x="3641824" y="4364677"/>
              <a:chExt cx="1848924" cy="960600"/>
            </a:xfrm>
          </p:grpSpPr>
          <p:sp>
            <p:nvSpPr>
              <p:cNvPr id="35" name="Lekerekített téglalap 34"/>
              <p:cNvSpPr/>
              <p:nvPr/>
            </p:nvSpPr>
            <p:spPr>
              <a:xfrm>
                <a:off x="3809907" y="4364677"/>
                <a:ext cx="1680841" cy="960600"/>
              </a:xfrm>
              <a:prstGeom prst="roundRect">
                <a:avLst>
                  <a:gd name="adj" fmla="val 10000"/>
                </a:avLst>
              </a:prstGeom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36" name="Lekerekített téglalap 14"/>
              <p:cNvSpPr/>
              <p:nvPr/>
            </p:nvSpPr>
            <p:spPr>
              <a:xfrm>
                <a:off x="3641824" y="4392812"/>
                <a:ext cx="1848924" cy="904330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83820" tIns="83820" rIns="83820" bIns="83820" numCol="1" spcCol="1270" anchor="ctr" anchorCtr="0">
                <a:noAutofit/>
              </a:bodyPr>
              <a:lstStyle/>
              <a:p>
                <a:pPr marL="182563" lvl="0" algn="ctr" defTabSz="977900" rtl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2200" kern="1200" noProof="0" dirty="0" smtClean="0"/>
                  <a:t>Applied Mathematics</a:t>
                </a:r>
                <a:endParaRPr lang="en-US" sz="2200" kern="1200" noProof="0" dirty="0"/>
              </a:p>
            </p:txBody>
          </p:sp>
        </p:grpSp>
        <p:sp>
          <p:nvSpPr>
            <p:cNvPr id="31" name="Lekerekített téglalap 30"/>
            <p:cNvSpPr/>
            <p:nvPr/>
          </p:nvSpPr>
          <p:spPr>
            <a:xfrm>
              <a:off x="5244335" y="4829561"/>
              <a:ext cx="1512757" cy="960600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grpSp>
          <p:nvGrpSpPr>
            <p:cNvPr id="32" name="Csoportba foglalás 31"/>
            <p:cNvGrpSpPr/>
            <p:nvPr/>
          </p:nvGrpSpPr>
          <p:grpSpPr>
            <a:xfrm>
              <a:off x="5412420" y="4989241"/>
              <a:ext cx="1512757" cy="960600"/>
              <a:chOff x="5658833" y="4364677"/>
              <a:chExt cx="1512757" cy="960600"/>
            </a:xfrm>
          </p:grpSpPr>
          <p:sp>
            <p:nvSpPr>
              <p:cNvPr id="33" name="Lekerekített téglalap 32"/>
              <p:cNvSpPr/>
              <p:nvPr/>
            </p:nvSpPr>
            <p:spPr>
              <a:xfrm>
                <a:off x="5658833" y="4364677"/>
                <a:ext cx="1512757" cy="960600"/>
              </a:xfrm>
              <a:prstGeom prst="roundRect">
                <a:avLst>
                  <a:gd name="adj" fmla="val 10000"/>
                </a:avLst>
              </a:prstGeom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34" name="Lekerekített téglalap 17"/>
              <p:cNvSpPr/>
              <p:nvPr/>
            </p:nvSpPr>
            <p:spPr>
              <a:xfrm>
                <a:off x="5686968" y="4392812"/>
                <a:ext cx="1456487" cy="904330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83820" tIns="83820" rIns="83820" bIns="83820" numCol="1" spcCol="1270" anchor="ctr" anchorCtr="0">
                <a:noAutofit/>
              </a:bodyPr>
              <a:lstStyle/>
              <a:p>
                <a:pPr lvl="0" algn="ctr" defTabSz="977900" rtl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2200" kern="1200" noProof="0" dirty="0" err="1" smtClean="0"/>
                  <a:t>Biomatics</a:t>
                </a:r>
                <a:endParaRPr lang="en-US" sz="2200" kern="1200" noProof="0" dirty="0"/>
              </a:p>
            </p:txBody>
          </p:sp>
        </p:grpSp>
      </p:grpSp>
      <p:sp>
        <p:nvSpPr>
          <p:cNvPr id="41" name="Szövegdoboz 14"/>
          <p:cNvSpPr txBox="1">
            <a:spLocks noChangeArrowheads="1"/>
          </p:cNvSpPr>
          <p:nvPr/>
        </p:nvSpPr>
        <p:spPr bwMode="auto">
          <a:xfrm>
            <a:off x="34925" y="6546850"/>
            <a:ext cx="67999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fld id="{E6397BA0-A1F5-4C9D-A1BA-4ACAF2088CDB}" type="slidenum">
              <a:rPr lang="en-US" altLang="hu-HU" sz="1600" smtClean="0">
                <a:solidFill>
                  <a:schemeClr val="bg1"/>
                </a:solidFill>
                <a:latin typeface="+mn-lt"/>
              </a:rPr>
              <a:t>31</a:t>
            </a:fld>
            <a:r>
              <a:rPr lang="en-US" altLang="hu-HU" sz="1600" dirty="0" smtClean="0">
                <a:solidFill>
                  <a:schemeClr val="bg1"/>
                </a:solidFill>
                <a:latin typeface="+mn-lt"/>
              </a:rPr>
              <a:t>/</a:t>
            </a:r>
            <a:r>
              <a:rPr lang="hu-HU" altLang="hu-HU" sz="1600" dirty="0" smtClean="0">
                <a:solidFill>
                  <a:schemeClr val="bg1"/>
                </a:solidFill>
                <a:latin typeface="+mn-lt"/>
              </a:rPr>
              <a:t>78</a:t>
            </a:r>
            <a:endParaRPr lang="en-US" altLang="hu-HU" sz="1600" dirty="0" smtClean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43" name="Picture 29" descr="C:\Users\johanna\Downloads\erc_logo_233px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589" r="43974" b="7279"/>
          <a:stretch>
            <a:fillRect/>
          </a:stretch>
        </p:blipFill>
        <p:spPr bwMode="auto">
          <a:xfrm>
            <a:off x="8132024" y="5949280"/>
            <a:ext cx="918462" cy="900000"/>
          </a:xfrm>
          <a:prstGeom prst="rect">
            <a:avLst/>
          </a:prstGeom>
          <a:noFill/>
        </p:spPr>
      </p:pic>
      <p:pic>
        <p:nvPicPr>
          <p:cNvPr id="44" name="Kép 4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923" y="5933262"/>
            <a:ext cx="1371753" cy="9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896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églalap 57"/>
          <p:cNvSpPr/>
          <p:nvPr/>
        </p:nvSpPr>
        <p:spPr>
          <a:xfrm>
            <a:off x="0" y="6416411"/>
            <a:ext cx="9135800" cy="446721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Jobbra nyíl 3"/>
          <p:cNvSpPr/>
          <p:nvPr/>
        </p:nvSpPr>
        <p:spPr>
          <a:xfrm>
            <a:off x="0" y="326"/>
            <a:ext cx="9144000" cy="864096"/>
          </a:xfrm>
          <a:prstGeom prst="rightArrow">
            <a:avLst>
              <a:gd name="adj1" fmla="val 69240"/>
              <a:gd name="adj2" fmla="val 52124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hu-H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Aim </a:t>
            </a: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of physiological control</a:t>
            </a:r>
          </a:p>
        </p:txBody>
      </p:sp>
      <p:sp>
        <p:nvSpPr>
          <p:cNvPr id="10" name="Téglalap 9"/>
          <p:cNvSpPr/>
          <p:nvPr/>
        </p:nvSpPr>
        <p:spPr>
          <a:xfrm>
            <a:off x="1835150" y="2952750"/>
            <a:ext cx="7127875" cy="82708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grpSp>
        <p:nvGrpSpPr>
          <p:cNvPr id="2" name="Csoportba foglalás 10"/>
          <p:cNvGrpSpPr>
            <a:grpSpLocks/>
          </p:cNvGrpSpPr>
          <p:nvPr/>
        </p:nvGrpSpPr>
        <p:grpSpPr bwMode="auto">
          <a:xfrm>
            <a:off x="220663" y="4437063"/>
            <a:ext cx="1401762" cy="1377950"/>
            <a:chOff x="3203848" y="2564904"/>
            <a:chExt cx="2482205" cy="2438400"/>
          </a:xfrm>
        </p:grpSpPr>
        <p:pic>
          <p:nvPicPr>
            <p:cNvPr id="4149" name="Picture 2" descr="http://hackimran.files.wordpress.com/2012/11/ms-dos-batch-file-icon-52329_185x1852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4008" y="3068960"/>
              <a:ext cx="1042045" cy="10420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50" name="Picture 4" descr="http://www.avjobs.com/images/v_png_v5/v_collection_png/256x256/shadow/scientist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3848" y="2564904"/>
              <a:ext cx="2438400" cy="2438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Csoportba foglalás 14"/>
          <p:cNvGrpSpPr>
            <a:grpSpLocks noChangeAspect="1"/>
          </p:cNvGrpSpPr>
          <p:nvPr/>
        </p:nvGrpSpPr>
        <p:grpSpPr bwMode="auto">
          <a:xfrm>
            <a:off x="220663" y="981075"/>
            <a:ext cx="1368425" cy="1368425"/>
            <a:chOff x="6300192" y="2564904"/>
            <a:chExt cx="2438400" cy="2438400"/>
          </a:xfrm>
        </p:grpSpPr>
        <p:pic>
          <p:nvPicPr>
            <p:cNvPr id="4147" name="Picture 6" descr="http://icons.iconarchive.com/icons/icons-land/medical/256/People-Doctor-Male-icon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0192" y="2564904"/>
              <a:ext cx="2438400" cy="2438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48" name="Picture 8" descr="http://thumbs.dreamstime.com/z/cancer-ribbon-set-different-color-variations-isolated-white-34571467.jp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581" t="3406" r="5273" b="55731"/>
            <a:stretch>
              <a:fillRect/>
            </a:stretch>
          </p:blipFill>
          <p:spPr bwMode="auto">
            <a:xfrm>
              <a:off x="7812360" y="2996952"/>
              <a:ext cx="648072" cy="9721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Csoportba foglalás 17"/>
          <p:cNvGrpSpPr>
            <a:grpSpLocks/>
          </p:cNvGrpSpPr>
          <p:nvPr/>
        </p:nvGrpSpPr>
        <p:grpSpPr bwMode="auto">
          <a:xfrm>
            <a:off x="149225" y="2781300"/>
            <a:ext cx="1381125" cy="1298575"/>
            <a:chOff x="251520" y="2708920"/>
            <a:chExt cx="2592288" cy="2438400"/>
          </a:xfrm>
        </p:grpSpPr>
        <p:pic>
          <p:nvPicPr>
            <p:cNvPr id="4145" name="Picture 12" descr="http://www.space.bbraun.com/images/B_Braun_Space/Drug_Library_Manager_App_Icon_150x150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1680" y="2996952"/>
              <a:ext cx="1152128" cy="1152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46" name="Picture 10" descr="http://icons.iconarchive.com/icons/icons-land/medical/256/People-Patient-Male-icon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2708920"/>
              <a:ext cx="2438400" cy="2438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1" name="Lefelé nyíl feliratnak 20"/>
          <p:cNvSpPr/>
          <p:nvPr/>
        </p:nvSpPr>
        <p:spPr>
          <a:xfrm>
            <a:off x="1835150" y="895350"/>
            <a:ext cx="7129463" cy="2016125"/>
          </a:xfrm>
          <a:prstGeom prst="downArrowCallout">
            <a:avLst>
              <a:gd name="adj1" fmla="val 33123"/>
              <a:gd name="adj2" fmla="val 32446"/>
              <a:gd name="adj3" fmla="val 16200"/>
              <a:gd name="adj4" fmla="val 75000"/>
            </a:avLst>
          </a:prstGeom>
          <a:ln>
            <a:solidFill>
              <a:srgbClr val="71893F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2" name="Szövegdoboz 21"/>
          <p:cNvSpPr txBox="1"/>
          <p:nvPr/>
        </p:nvSpPr>
        <p:spPr>
          <a:xfrm>
            <a:off x="1866760" y="1174981"/>
            <a:ext cx="1656184" cy="95410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Medical </a:t>
            </a: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knowledge</a:t>
            </a:r>
          </a:p>
        </p:txBody>
      </p:sp>
      <p:grpSp>
        <p:nvGrpSpPr>
          <p:cNvPr id="11" name="Csoportba foglalás 22"/>
          <p:cNvGrpSpPr>
            <a:grpSpLocks/>
          </p:cNvGrpSpPr>
          <p:nvPr/>
        </p:nvGrpSpPr>
        <p:grpSpPr bwMode="auto">
          <a:xfrm>
            <a:off x="3419475" y="966788"/>
            <a:ext cx="1296988" cy="1296987"/>
            <a:chOff x="2051720" y="3140968"/>
            <a:chExt cx="1296144" cy="1296144"/>
          </a:xfrm>
        </p:grpSpPr>
        <p:sp>
          <p:nvSpPr>
            <p:cNvPr id="24" name="Lekerekített téglalap 23"/>
            <p:cNvSpPr/>
            <p:nvPr/>
          </p:nvSpPr>
          <p:spPr>
            <a:xfrm>
              <a:off x="2051720" y="3140968"/>
              <a:ext cx="1296144" cy="1296144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7189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pic>
          <p:nvPicPr>
            <p:cNvPr id="4143" name="Picture 10" descr="http://www.gallbladder-surgery.org/wp-content/uploads/2012/10/1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30" b="9514"/>
            <a:stretch>
              <a:fillRect/>
            </a:stretch>
          </p:blipFill>
          <p:spPr bwMode="auto">
            <a:xfrm>
              <a:off x="2267744" y="3199328"/>
              <a:ext cx="946085" cy="11963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Téglalap 25"/>
            <p:cNvSpPr/>
            <p:nvPr/>
          </p:nvSpPr>
          <p:spPr>
            <a:xfrm>
              <a:off x="2178637" y="3919923"/>
              <a:ext cx="168165" cy="1681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</p:grpSp>
      <p:grpSp>
        <p:nvGrpSpPr>
          <p:cNvPr id="15" name="Csoportba foglalás 26"/>
          <p:cNvGrpSpPr>
            <a:grpSpLocks/>
          </p:cNvGrpSpPr>
          <p:nvPr/>
        </p:nvGrpSpPr>
        <p:grpSpPr bwMode="auto">
          <a:xfrm>
            <a:off x="4787900" y="966788"/>
            <a:ext cx="1296988" cy="1296987"/>
            <a:chOff x="3419872" y="3140968"/>
            <a:chExt cx="1296144" cy="1296144"/>
          </a:xfrm>
        </p:grpSpPr>
        <p:sp>
          <p:nvSpPr>
            <p:cNvPr id="28" name="Lekerekített téglalap 27"/>
            <p:cNvSpPr/>
            <p:nvPr/>
          </p:nvSpPr>
          <p:spPr>
            <a:xfrm>
              <a:off x="3419872" y="3140968"/>
              <a:ext cx="1296144" cy="1296144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7189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pic>
          <p:nvPicPr>
            <p:cNvPr id="4139" name="Picture 4" descr="http://www.umm.edu/graphics/images/en/18013.jp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05" r="27402" b="8269"/>
            <a:stretch>
              <a:fillRect/>
            </a:stretch>
          </p:blipFill>
          <p:spPr bwMode="auto">
            <a:xfrm>
              <a:off x="3464584" y="3220032"/>
              <a:ext cx="1214654" cy="11487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" name="Téglalap 29"/>
            <p:cNvSpPr/>
            <p:nvPr/>
          </p:nvSpPr>
          <p:spPr>
            <a:xfrm>
              <a:off x="4500256" y="3199667"/>
              <a:ext cx="179270" cy="29984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1" name="Lekerekített téglalap 30"/>
            <p:cNvSpPr/>
            <p:nvPr/>
          </p:nvSpPr>
          <p:spPr>
            <a:xfrm>
              <a:off x="3419872" y="3140968"/>
              <a:ext cx="1296144" cy="1296144"/>
            </a:xfrm>
            <a:prstGeom prst="roundRect">
              <a:avLst/>
            </a:prstGeom>
            <a:noFill/>
            <a:ln>
              <a:solidFill>
                <a:srgbClr val="7189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</p:grpSp>
      <p:grpSp>
        <p:nvGrpSpPr>
          <p:cNvPr id="18" name="Csoportba foglalás 31"/>
          <p:cNvGrpSpPr>
            <a:grpSpLocks/>
          </p:cNvGrpSpPr>
          <p:nvPr/>
        </p:nvGrpSpPr>
        <p:grpSpPr bwMode="auto">
          <a:xfrm>
            <a:off x="6156325" y="966788"/>
            <a:ext cx="1295400" cy="1296987"/>
            <a:chOff x="4860032" y="3140968"/>
            <a:chExt cx="1296144" cy="1296144"/>
          </a:xfrm>
        </p:grpSpPr>
        <p:sp>
          <p:nvSpPr>
            <p:cNvPr id="33" name="Lekerekített téglalap 32"/>
            <p:cNvSpPr/>
            <p:nvPr/>
          </p:nvSpPr>
          <p:spPr>
            <a:xfrm>
              <a:off x="4860032" y="3140968"/>
              <a:ext cx="1296144" cy="1296144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7189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pic>
          <p:nvPicPr>
            <p:cNvPr id="4137" name="Picture 6" descr="http://www.macmillan.org.uk/Images/Cancerinfo/Longdescriptions/Cancertreatment/Radiotherapy_2011_large.jp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24" t="3093" r="5624" b="3093"/>
            <a:stretch>
              <a:fillRect/>
            </a:stretch>
          </p:blipFill>
          <p:spPr bwMode="auto">
            <a:xfrm>
              <a:off x="4931965" y="3248942"/>
              <a:ext cx="1135092" cy="10907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3" name="Csoportba foglalás 34"/>
          <p:cNvGrpSpPr>
            <a:grpSpLocks/>
          </p:cNvGrpSpPr>
          <p:nvPr/>
        </p:nvGrpSpPr>
        <p:grpSpPr bwMode="auto">
          <a:xfrm>
            <a:off x="7524750" y="966788"/>
            <a:ext cx="1295400" cy="1296987"/>
            <a:chOff x="6444208" y="2780928"/>
            <a:chExt cx="1296144" cy="1296144"/>
          </a:xfrm>
        </p:grpSpPr>
        <p:sp>
          <p:nvSpPr>
            <p:cNvPr id="36" name="Lekerekített téglalap 35"/>
            <p:cNvSpPr/>
            <p:nvPr/>
          </p:nvSpPr>
          <p:spPr>
            <a:xfrm>
              <a:off x="6444208" y="2780928"/>
              <a:ext cx="1296144" cy="1296144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7189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pic>
          <p:nvPicPr>
            <p:cNvPr id="4135" name="Picture 2" descr="http://www.discoverymedicine.com/Jaume-Capdevila/files/2011/04/capdevila_no45_figure_1.png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1" t="621" r="-1021" b="-43"/>
            <a:stretch>
              <a:fillRect/>
            </a:stretch>
          </p:blipFill>
          <p:spPr bwMode="auto">
            <a:xfrm>
              <a:off x="6471504" y="2924944"/>
              <a:ext cx="1238860" cy="1008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8" name="Lefelé nyíl feliratnak 37"/>
          <p:cNvSpPr/>
          <p:nvPr/>
        </p:nvSpPr>
        <p:spPr>
          <a:xfrm flipV="1">
            <a:off x="1835150" y="3860800"/>
            <a:ext cx="7129463" cy="2016125"/>
          </a:xfrm>
          <a:prstGeom prst="downArrowCallout">
            <a:avLst>
              <a:gd name="adj1" fmla="val 33123"/>
              <a:gd name="adj2" fmla="val 32446"/>
              <a:gd name="adj3" fmla="val 16200"/>
              <a:gd name="adj4" fmla="val 75000"/>
            </a:avLst>
          </a:prstGeom>
          <a:solidFill>
            <a:srgbClr val="C3963D"/>
          </a:solidFill>
          <a:ln>
            <a:solidFill>
              <a:srgbClr val="98762F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9" name="Szövegdoboz 38"/>
          <p:cNvSpPr txBox="1"/>
          <p:nvPr/>
        </p:nvSpPr>
        <p:spPr>
          <a:xfrm>
            <a:off x="1880408" y="4670552"/>
            <a:ext cx="2461920" cy="95410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charset="0"/>
              </a:rPr>
              <a:t>Engineering </a:t>
            </a: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knowledge</a:t>
            </a:r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n-lt"/>
            </a:endParaRPr>
          </a:p>
        </p:txBody>
      </p:sp>
      <p:grpSp>
        <p:nvGrpSpPr>
          <p:cNvPr id="27" name="Csoportba foglalás 39"/>
          <p:cNvGrpSpPr>
            <a:grpSpLocks/>
          </p:cNvGrpSpPr>
          <p:nvPr/>
        </p:nvGrpSpPr>
        <p:grpSpPr bwMode="auto">
          <a:xfrm>
            <a:off x="6553200" y="4498975"/>
            <a:ext cx="2339975" cy="1260475"/>
            <a:chOff x="6084168" y="4437112"/>
            <a:chExt cx="2664296" cy="1260000"/>
          </a:xfrm>
        </p:grpSpPr>
        <p:sp>
          <p:nvSpPr>
            <p:cNvPr id="41" name="Lekerekített téglalap 40"/>
            <p:cNvSpPr/>
            <p:nvPr/>
          </p:nvSpPr>
          <p:spPr>
            <a:xfrm>
              <a:off x="6084168" y="4437112"/>
              <a:ext cx="2664296" cy="126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9876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pic>
          <p:nvPicPr>
            <p:cNvPr id="4133" name="Picture 14" descr="http://www.automation.com/images/article/mathworks/MathWorks_Simulink_robot_arm_control_%20model.png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595"/>
            <a:stretch>
              <a:fillRect/>
            </a:stretch>
          </p:blipFill>
          <p:spPr bwMode="auto">
            <a:xfrm>
              <a:off x="6200888" y="4553832"/>
              <a:ext cx="2448272" cy="9874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2" name="Csoportba foglalás 42"/>
          <p:cNvGrpSpPr>
            <a:grpSpLocks/>
          </p:cNvGrpSpPr>
          <p:nvPr/>
        </p:nvGrpSpPr>
        <p:grpSpPr bwMode="auto">
          <a:xfrm>
            <a:off x="4284663" y="4513263"/>
            <a:ext cx="2132012" cy="1258887"/>
            <a:chOff x="3594952" y="4450760"/>
            <a:chExt cx="2448272" cy="1260000"/>
          </a:xfrm>
        </p:grpSpPr>
        <p:sp>
          <p:nvSpPr>
            <p:cNvPr id="44" name="Lekerekített téglalap 43"/>
            <p:cNvSpPr/>
            <p:nvPr/>
          </p:nvSpPr>
          <p:spPr>
            <a:xfrm>
              <a:off x="3594952" y="4450760"/>
              <a:ext cx="2448272" cy="126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9876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pic>
          <p:nvPicPr>
            <p:cNvPr id="4130" name="Picture 2" descr="http://www.cs.vu.nl/%7Egusz/ecbook/figures/1-5.jpg"/>
            <p:cNvPicPr>
              <a:picLocks noChangeAspect="1" noChangeArrowheads="1"/>
            </p:cNvPicPr>
            <p:nvPr/>
          </p:nvPicPr>
          <p:blipFill>
            <a:blip r:embed="rId1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52" t="6396" r="2382" b="66328"/>
            <a:stretch>
              <a:fillRect/>
            </a:stretch>
          </p:blipFill>
          <p:spPr bwMode="auto">
            <a:xfrm>
              <a:off x="3629613" y="4522768"/>
              <a:ext cx="2315558" cy="1008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31" name="Picture 2" descr="http://3.bp.blogspot.com/-gq57vEj8pQA/UKfsS7y0VzI/AAAAAAAACVo/xC1vt7_oWRQ/s1600/Blood_vessel_formation.jpg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371" t="16037" r="8914" b="26601"/>
            <a:stretch>
              <a:fillRect/>
            </a:stretch>
          </p:blipFill>
          <p:spPr bwMode="auto">
            <a:xfrm>
              <a:off x="4387040" y="4882808"/>
              <a:ext cx="635417" cy="3929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7" name="Szövegdoboz 46"/>
          <p:cNvSpPr txBox="1">
            <a:spLocks noChangeArrowheads="1"/>
          </p:cNvSpPr>
          <p:nvPr/>
        </p:nvSpPr>
        <p:spPr bwMode="auto">
          <a:xfrm>
            <a:off x="3995738" y="2997200"/>
            <a:ext cx="49450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hu-HU" sz="1800">
                <a:solidFill>
                  <a:schemeClr val="bg1"/>
                </a:solidFill>
                <a:latin typeface="Arial" panose="020B0604020202020204" pitchFamily="34" charset="0"/>
              </a:rPr>
              <a:t>Efficient / cost effective  solutions in healthcare</a:t>
            </a:r>
          </a:p>
        </p:txBody>
      </p:sp>
      <p:sp>
        <p:nvSpPr>
          <p:cNvPr id="48" name="Szövegdoboz 47"/>
          <p:cNvSpPr txBox="1"/>
          <p:nvPr/>
        </p:nvSpPr>
        <p:spPr>
          <a:xfrm>
            <a:off x="6227763" y="2492375"/>
            <a:ext cx="2847975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Arial" charset="0"/>
              </a:rPr>
              <a:t>General therapies</a:t>
            </a:r>
          </a:p>
        </p:txBody>
      </p:sp>
      <p:sp>
        <p:nvSpPr>
          <p:cNvPr id="49" name="Szövegdoboz 48"/>
          <p:cNvSpPr txBox="1">
            <a:spLocks noChangeArrowheads="1"/>
          </p:cNvSpPr>
          <p:nvPr/>
        </p:nvSpPr>
        <p:spPr bwMode="auto">
          <a:xfrm>
            <a:off x="6227763" y="3919538"/>
            <a:ext cx="29162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hu-HU" sz="1800">
                <a:solidFill>
                  <a:srgbClr val="98762F"/>
                </a:solidFill>
                <a:latin typeface="Arial" panose="020B0604020202020204" pitchFamily="34" charset="0"/>
              </a:rPr>
              <a:t>Model-based protocols</a:t>
            </a:r>
          </a:p>
        </p:txBody>
      </p:sp>
      <p:sp>
        <p:nvSpPr>
          <p:cNvPr id="50" name="Szövegdoboz 49"/>
          <p:cNvSpPr txBox="1">
            <a:spLocks noChangeArrowheads="1"/>
          </p:cNvSpPr>
          <p:nvPr/>
        </p:nvSpPr>
        <p:spPr bwMode="auto">
          <a:xfrm>
            <a:off x="6227763" y="3357563"/>
            <a:ext cx="27130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hu-HU" sz="1800">
                <a:solidFill>
                  <a:schemeClr val="bg1"/>
                </a:solidFill>
                <a:latin typeface="Arial" panose="020B0604020202020204" pitchFamily="34" charset="0"/>
              </a:rPr>
              <a:t> Personalized healthcare</a:t>
            </a:r>
          </a:p>
        </p:txBody>
      </p:sp>
      <p:sp>
        <p:nvSpPr>
          <p:cNvPr id="52" name="Szövegdoboz 51"/>
          <p:cNvSpPr txBox="1"/>
          <p:nvPr/>
        </p:nvSpPr>
        <p:spPr>
          <a:xfrm>
            <a:off x="1876640" y="2911296"/>
            <a:ext cx="1903272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Patient healing</a:t>
            </a:r>
          </a:p>
        </p:txBody>
      </p:sp>
      <p:sp>
        <p:nvSpPr>
          <p:cNvPr id="53" name="Szövegdoboz 52"/>
          <p:cNvSpPr txBox="1">
            <a:spLocks noChangeArrowheads="1"/>
          </p:cNvSpPr>
          <p:nvPr/>
        </p:nvSpPr>
        <p:spPr bwMode="auto">
          <a:xfrm>
            <a:off x="1893888" y="3919538"/>
            <a:ext cx="24479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hu-HU" sz="1800">
                <a:solidFill>
                  <a:srgbClr val="98762F"/>
                </a:solidFill>
                <a:latin typeface="Arial" panose="020B0604020202020204" pitchFamily="34" charset="0"/>
              </a:rPr>
              <a:t>Model identification</a:t>
            </a:r>
          </a:p>
        </p:txBody>
      </p:sp>
      <p:sp>
        <p:nvSpPr>
          <p:cNvPr id="51" name="Szövegdoboz 14"/>
          <p:cNvSpPr txBox="1">
            <a:spLocks noChangeArrowheads="1"/>
          </p:cNvSpPr>
          <p:nvPr/>
        </p:nvSpPr>
        <p:spPr bwMode="auto">
          <a:xfrm>
            <a:off x="34925" y="6546850"/>
            <a:ext cx="67999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fld id="{E6397BA0-A1F5-4C9D-A1BA-4ACAF2088CDB}" type="slidenum">
              <a:rPr lang="en-US" altLang="hu-HU" sz="1600" smtClean="0">
                <a:solidFill>
                  <a:schemeClr val="bg1"/>
                </a:solidFill>
                <a:latin typeface="+mn-lt"/>
              </a:rPr>
              <a:t>32</a:t>
            </a:fld>
            <a:r>
              <a:rPr lang="en-US" altLang="hu-HU" sz="1600" dirty="0" smtClean="0">
                <a:solidFill>
                  <a:schemeClr val="bg1"/>
                </a:solidFill>
                <a:latin typeface="+mn-lt"/>
              </a:rPr>
              <a:t>/</a:t>
            </a:r>
            <a:r>
              <a:rPr lang="hu-HU" altLang="hu-HU" sz="1600" dirty="0" smtClean="0">
                <a:solidFill>
                  <a:schemeClr val="bg1"/>
                </a:solidFill>
                <a:latin typeface="+mn-lt"/>
              </a:rPr>
              <a:t>78</a:t>
            </a:r>
            <a:endParaRPr lang="hu-HU" altLang="hu-HU" sz="1600" dirty="0" smtClean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54" name="Picture 29" descr="C:\Users\johanna\Downloads\erc_logo_233px.png"/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589" r="43974" b="7279"/>
          <a:stretch>
            <a:fillRect/>
          </a:stretch>
        </p:blipFill>
        <p:spPr bwMode="auto">
          <a:xfrm>
            <a:off x="8132024" y="5949280"/>
            <a:ext cx="918462" cy="900000"/>
          </a:xfrm>
          <a:prstGeom prst="rect">
            <a:avLst/>
          </a:prstGeom>
          <a:noFill/>
        </p:spPr>
      </p:pic>
      <p:pic>
        <p:nvPicPr>
          <p:cNvPr id="57" name="Kép 5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923" y="5933262"/>
            <a:ext cx="1371753" cy="9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818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1" grpId="0" animBg="1"/>
      <p:bldP spid="38" grpId="0" animBg="1"/>
      <p:bldP spid="47" grpId="0"/>
      <p:bldP spid="48" grpId="0"/>
      <p:bldP spid="49" grpId="0"/>
      <p:bldP spid="50" grpId="0"/>
      <p:bldP spid="5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églalap 12"/>
          <p:cNvSpPr/>
          <p:nvPr/>
        </p:nvSpPr>
        <p:spPr>
          <a:xfrm>
            <a:off x="0" y="6416411"/>
            <a:ext cx="9135800" cy="446721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Jobbra nyíl 3"/>
          <p:cNvSpPr/>
          <p:nvPr/>
        </p:nvSpPr>
        <p:spPr>
          <a:xfrm>
            <a:off x="0" y="326"/>
            <a:ext cx="9144000" cy="864096"/>
          </a:xfrm>
          <a:prstGeom prst="rightArrow">
            <a:avLst>
              <a:gd name="adj1" fmla="val 69240"/>
              <a:gd name="adj2" fmla="val 52124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Evolution </a:t>
            </a: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of control engineering theory</a:t>
            </a:r>
          </a:p>
        </p:txBody>
      </p:sp>
      <p:sp>
        <p:nvSpPr>
          <p:cNvPr id="32" name="Szövegdoboz 14"/>
          <p:cNvSpPr txBox="1">
            <a:spLocks noChangeArrowheads="1"/>
          </p:cNvSpPr>
          <p:nvPr/>
        </p:nvSpPr>
        <p:spPr bwMode="auto">
          <a:xfrm>
            <a:off x="34925" y="6546850"/>
            <a:ext cx="67999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fld id="{E6397BA0-A1F5-4C9D-A1BA-4ACAF2088CDB}" type="slidenum">
              <a:rPr lang="en-US" altLang="hu-HU" sz="1600" smtClean="0">
                <a:solidFill>
                  <a:schemeClr val="bg1"/>
                </a:solidFill>
                <a:latin typeface="+mn-lt"/>
              </a:rPr>
              <a:t>33</a:t>
            </a:fld>
            <a:r>
              <a:rPr lang="en-US" altLang="hu-HU" sz="1600" dirty="0" smtClean="0">
                <a:solidFill>
                  <a:schemeClr val="bg1"/>
                </a:solidFill>
                <a:latin typeface="+mn-lt"/>
              </a:rPr>
              <a:t>/</a:t>
            </a:r>
            <a:r>
              <a:rPr lang="hu-HU" altLang="hu-HU" sz="1600" dirty="0" smtClean="0">
                <a:solidFill>
                  <a:schemeClr val="bg1"/>
                </a:solidFill>
                <a:latin typeface="+mn-lt"/>
              </a:rPr>
              <a:t>78</a:t>
            </a:r>
            <a:endParaRPr lang="hu-HU" altLang="hu-HU" sz="1600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3" name="Szövegdoboz 32"/>
          <p:cNvSpPr txBox="1"/>
          <p:nvPr/>
        </p:nvSpPr>
        <p:spPr>
          <a:xfrm>
            <a:off x="374922" y="1268760"/>
            <a:ext cx="8445550" cy="449475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en-US" sz="2400" dirty="0">
                <a:latin typeface="Calibri" pitchFamily="34" charset="0"/>
              </a:rPr>
              <a:t>1940s:  Empirical control methods (Ziegler-Nichols, Kessler, etc.)</a:t>
            </a:r>
          </a:p>
          <a:p>
            <a:pPr eaLnBrk="1" hangingPunct="1">
              <a:lnSpc>
                <a:spcPct val="120000"/>
              </a:lnSpc>
            </a:pPr>
            <a:r>
              <a:rPr lang="en-US" sz="2400" dirty="0">
                <a:latin typeface="Calibri" pitchFamily="34" charset="0"/>
              </a:rPr>
              <a:t>1960s:  Classical control methods (PID)</a:t>
            </a:r>
          </a:p>
          <a:p>
            <a:pPr eaLnBrk="1" hangingPunct="1">
              <a:lnSpc>
                <a:spcPct val="120000"/>
              </a:lnSpc>
            </a:pPr>
            <a:r>
              <a:rPr lang="en-US" sz="2400" dirty="0">
                <a:latin typeface="Calibri" pitchFamily="34" charset="0"/>
              </a:rPr>
              <a:t>1980s:  Modern control methods:</a:t>
            </a:r>
          </a:p>
          <a:p>
            <a:pPr eaLnBrk="1" hangingPunct="1">
              <a:lnSpc>
                <a:spcPct val="120000"/>
              </a:lnSpc>
            </a:pPr>
            <a:r>
              <a:rPr lang="en-US" sz="2400" dirty="0">
                <a:latin typeface="Calibri" pitchFamily="34" charset="0"/>
              </a:rPr>
              <a:t>	- soft computing (fuzzy, neural systems, genetic algorithms)</a:t>
            </a:r>
          </a:p>
          <a:p>
            <a:pPr eaLnBrk="1" hangingPunct="1">
              <a:lnSpc>
                <a:spcPct val="120000"/>
              </a:lnSpc>
            </a:pPr>
            <a:r>
              <a:rPr lang="en-US" sz="2400" dirty="0">
                <a:latin typeface="Calibri" pitchFamily="34" charset="0"/>
              </a:rPr>
              <a:t>	- adaptive control</a:t>
            </a:r>
          </a:p>
          <a:p>
            <a:pPr eaLnBrk="1" hangingPunct="1">
              <a:lnSpc>
                <a:spcPct val="120000"/>
              </a:lnSpc>
            </a:pPr>
            <a:r>
              <a:rPr lang="en-US" sz="2400" dirty="0">
                <a:latin typeface="Calibri" pitchFamily="34" charset="0"/>
              </a:rPr>
              <a:t>	- optimal control</a:t>
            </a:r>
          </a:p>
          <a:p>
            <a:pPr eaLnBrk="1" hangingPunct="1">
              <a:lnSpc>
                <a:spcPct val="120000"/>
              </a:lnSpc>
            </a:pPr>
            <a:r>
              <a:rPr lang="en-US" sz="2400" dirty="0">
                <a:latin typeface="Calibri" pitchFamily="34" charset="0"/>
              </a:rPr>
              <a:t>	- predictive control</a:t>
            </a:r>
          </a:p>
          <a:p>
            <a:pPr eaLnBrk="1" hangingPunct="1">
              <a:lnSpc>
                <a:spcPct val="120000"/>
              </a:lnSpc>
            </a:pPr>
            <a:r>
              <a:rPr lang="en-US" sz="2400" dirty="0">
                <a:latin typeface="Calibri" pitchFamily="34" charset="0"/>
              </a:rPr>
              <a:t>	- model predictive control</a:t>
            </a:r>
          </a:p>
          <a:p>
            <a:pPr eaLnBrk="1" hangingPunct="1">
              <a:lnSpc>
                <a:spcPct val="120000"/>
              </a:lnSpc>
            </a:pPr>
            <a:r>
              <a:rPr lang="en-US" sz="2400" dirty="0">
                <a:latin typeface="Calibri" pitchFamily="34" charset="0"/>
              </a:rPr>
              <a:t>	- nonlinear control methods</a:t>
            </a:r>
          </a:p>
          <a:p>
            <a:pPr eaLnBrk="1" hangingPunct="1">
              <a:lnSpc>
                <a:spcPct val="120000"/>
              </a:lnSpc>
            </a:pPr>
            <a:r>
              <a:rPr lang="en-US" sz="2400" dirty="0">
                <a:latin typeface="Calibri" pitchFamily="34" charset="0"/>
              </a:rPr>
              <a:t>1990s:  Modern robust control</a:t>
            </a:r>
          </a:p>
        </p:txBody>
      </p:sp>
      <p:pic>
        <p:nvPicPr>
          <p:cNvPr id="10" name="Picture 29" descr="C:\Users\johanna\Downloads\erc_logo_233px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589" r="43974" b="7279"/>
          <a:stretch>
            <a:fillRect/>
          </a:stretch>
        </p:blipFill>
        <p:spPr bwMode="auto">
          <a:xfrm>
            <a:off x="8132024" y="5949280"/>
            <a:ext cx="918462" cy="900000"/>
          </a:xfrm>
          <a:prstGeom prst="rect">
            <a:avLst/>
          </a:prstGeom>
          <a:noFill/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923" y="5933262"/>
            <a:ext cx="1371753" cy="9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836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44450"/>
            <a:ext cx="4927600" cy="680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9" descr="C:\Users\johanna\Downloads\erc_logo_233px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589" r="43974" b="7279"/>
          <a:stretch>
            <a:fillRect/>
          </a:stretch>
        </p:blipFill>
        <p:spPr bwMode="auto">
          <a:xfrm>
            <a:off x="8132024" y="5949280"/>
            <a:ext cx="918462" cy="900000"/>
          </a:xfrm>
          <a:prstGeom prst="rect">
            <a:avLst/>
          </a:prstGeom>
          <a:noFill/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923" y="5933262"/>
            <a:ext cx="1371753" cy="9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579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0" y="548680"/>
            <a:ext cx="7724482" cy="5340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Szövegdoboz 1"/>
          <p:cNvSpPr txBox="1">
            <a:spLocks noChangeArrowheads="1"/>
          </p:cNvSpPr>
          <p:nvPr/>
        </p:nvSpPr>
        <p:spPr bwMode="auto">
          <a:xfrm>
            <a:off x="510231" y="6300788"/>
            <a:ext cx="74168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dirty="0">
                <a:latin typeface="+mn-lt"/>
              </a:rPr>
              <a:t>K. Zhou: Robust and Optimal Control, Prentice Hall, New Jersey, 1996.</a:t>
            </a:r>
          </a:p>
        </p:txBody>
      </p:sp>
      <p:pic>
        <p:nvPicPr>
          <p:cNvPr id="5" name="Picture 29" descr="C:\Users\johanna\Downloads\erc_logo_233px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589" r="43974" b="7279"/>
          <a:stretch>
            <a:fillRect/>
          </a:stretch>
        </p:blipFill>
        <p:spPr bwMode="auto">
          <a:xfrm>
            <a:off x="8132024" y="5949280"/>
            <a:ext cx="918462" cy="900000"/>
          </a:xfrm>
          <a:prstGeom prst="rect">
            <a:avLst/>
          </a:prstGeom>
          <a:noFill/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923" y="5933262"/>
            <a:ext cx="1371753" cy="9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582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églalap 29"/>
          <p:cNvSpPr/>
          <p:nvPr/>
        </p:nvSpPr>
        <p:spPr>
          <a:xfrm>
            <a:off x="0" y="6416411"/>
            <a:ext cx="9135800" cy="446721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Jobbra nyíl 3"/>
          <p:cNvSpPr/>
          <p:nvPr/>
        </p:nvSpPr>
        <p:spPr>
          <a:xfrm>
            <a:off x="0" y="326"/>
            <a:ext cx="9144000" cy="864096"/>
          </a:xfrm>
          <a:prstGeom prst="rightArrow">
            <a:avLst>
              <a:gd name="adj1" fmla="val 69240"/>
              <a:gd name="adj2" fmla="val 52124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Aim </a:t>
            </a: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of modern robust control theory</a:t>
            </a:r>
          </a:p>
        </p:txBody>
      </p:sp>
      <p:sp>
        <p:nvSpPr>
          <p:cNvPr id="32" name="Szövegdoboz 14"/>
          <p:cNvSpPr txBox="1">
            <a:spLocks noChangeArrowheads="1"/>
          </p:cNvSpPr>
          <p:nvPr/>
        </p:nvSpPr>
        <p:spPr bwMode="auto">
          <a:xfrm>
            <a:off x="7629" y="6546830"/>
            <a:ext cx="67999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fld id="{E6397BA0-A1F5-4C9D-A1BA-4ACAF2088CDB}" type="slidenum">
              <a:rPr lang="en-US" altLang="hu-HU" sz="1600" smtClean="0">
                <a:solidFill>
                  <a:schemeClr val="bg1"/>
                </a:solidFill>
                <a:latin typeface="+mn-lt"/>
              </a:rPr>
              <a:t>36</a:t>
            </a:fld>
            <a:r>
              <a:rPr lang="en-US" altLang="hu-HU" sz="1600" dirty="0" smtClean="0">
                <a:solidFill>
                  <a:schemeClr val="bg1"/>
                </a:solidFill>
                <a:latin typeface="+mn-lt"/>
              </a:rPr>
              <a:t>/</a:t>
            </a:r>
            <a:r>
              <a:rPr lang="hu-HU" altLang="hu-HU" sz="1600" dirty="0" smtClean="0">
                <a:solidFill>
                  <a:schemeClr val="bg1"/>
                </a:solidFill>
                <a:latin typeface="+mn-lt"/>
              </a:rPr>
              <a:t>78</a:t>
            </a:r>
            <a:endParaRPr lang="hu-HU" altLang="hu-HU" sz="1600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3" name="Rectangle 31"/>
          <p:cNvSpPr>
            <a:spLocks noChangeArrowheads="1"/>
          </p:cNvSpPr>
          <p:nvPr/>
        </p:nvSpPr>
        <p:spPr bwMode="auto">
          <a:xfrm>
            <a:off x="776928" y="980728"/>
            <a:ext cx="4608512" cy="1223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en-US" sz="2800">
                <a:latin typeface="+mn-lt"/>
              </a:rPr>
              <a:t>Basic control requirements:</a:t>
            </a:r>
          </a:p>
          <a:p>
            <a:pPr algn="ctr">
              <a:spcBef>
                <a:spcPct val="20000"/>
              </a:spcBef>
            </a:pPr>
            <a:r>
              <a:rPr lang="en-US" sz="2800">
                <a:latin typeface="+mn-lt"/>
              </a:rPr>
              <a:t> </a:t>
            </a:r>
            <a:r>
              <a:rPr lang="en-US" sz="2800" b="1">
                <a:latin typeface="+mn-lt"/>
              </a:rPr>
              <a:t>stability &amp; performance</a:t>
            </a:r>
          </a:p>
        </p:txBody>
      </p:sp>
      <p:grpSp>
        <p:nvGrpSpPr>
          <p:cNvPr id="54" name="Csoportba foglalás 53"/>
          <p:cNvGrpSpPr>
            <a:grpSpLocks/>
          </p:cNvGrpSpPr>
          <p:nvPr/>
        </p:nvGrpSpPr>
        <p:grpSpPr bwMode="auto">
          <a:xfrm>
            <a:off x="345128" y="2061816"/>
            <a:ext cx="7559675" cy="1152525"/>
            <a:chOff x="395288" y="2253133"/>
            <a:chExt cx="7559675" cy="1152525"/>
          </a:xfrm>
        </p:grpSpPr>
        <p:sp>
          <p:nvSpPr>
            <p:cNvPr id="55" name="Rectangle 32"/>
            <p:cNvSpPr>
              <a:spLocks noChangeArrowheads="1"/>
            </p:cNvSpPr>
            <p:nvPr/>
          </p:nvSpPr>
          <p:spPr bwMode="auto">
            <a:xfrm>
              <a:off x="395288" y="2829396"/>
              <a:ext cx="3744912" cy="5762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>
                <a:spcBef>
                  <a:spcPct val="20000"/>
                </a:spcBef>
              </a:pPr>
              <a:r>
                <a:rPr lang="en-US" sz="2800">
                  <a:latin typeface="+mn-lt"/>
                </a:rPr>
                <a:t>good path tracking</a:t>
              </a:r>
            </a:p>
          </p:txBody>
        </p:sp>
        <p:sp>
          <p:nvSpPr>
            <p:cNvPr id="56" name="Rectangle 33"/>
            <p:cNvSpPr>
              <a:spLocks noChangeArrowheads="1"/>
            </p:cNvSpPr>
            <p:nvPr/>
          </p:nvSpPr>
          <p:spPr bwMode="auto">
            <a:xfrm>
              <a:off x="4859338" y="2829396"/>
              <a:ext cx="3095625" cy="5048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>
                <a:spcBef>
                  <a:spcPct val="20000"/>
                </a:spcBef>
              </a:pPr>
              <a:r>
                <a:rPr lang="en-US" sz="2800">
                  <a:latin typeface="+mn-lt"/>
                </a:rPr>
                <a:t>disturbance rejection</a:t>
              </a:r>
            </a:p>
          </p:txBody>
        </p:sp>
        <p:sp>
          <p:nvSpPr>
            <p:cNvPr id="57" name="Line 34"/>
            <p:cNvSpPr>
              <a:spLocks noChangeShapeType="1"/>
            </p:cNvSpPr>
            <p:nvPr/>
          </p:nvSpPr>
          <p:spPr bwMode="auto">
            <a:xfrm flipH="1">
              <a:off x="2051050" y="2253133"/>
              <a:ext cx="1152525" cy="57626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+mn-lt"/>
              </a:endParaRPr>
            </a:p>
          </p:txBody>
        </p:sp>
        <p:sp>
          <p:nvSpPr>
            <p:cNvPr id="58" name="Line 35"/>
            <p:cNvSpPr>
              <a:spLocks noChangeShapeType="1"/>
            </p:cNvSpPr>
            <p:nvPr/>
          </p:nvSpPr>
          <p:spPr bwMode="auto">
            <a:xfrm>
              <a:off x="3994150" y="2253133"/>
              <a:ext cx="1368425" cy="50323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+mn-lt"/>
              </a:endParaRPr>
            </a:p>
          </p:txBody>
        </p:sp>
      </p:grpSp>
      <p:grpSp>
        <p:nvGrpSpPr>
          <p:cNvPr id="59" name="Group 45"/>
          <p:cNvGrpSpPr>
            <a:grpSpLocks/>
          </p:cNvGrpSpPr>
          <p:nvPr/>
        </p:nvGrpSpPr>
        <p:grpSpPr bwMode="auto">
          <a:xfrm>
            <a:off x="1135703" y="3141316"/>
            <a:ext cx="7416800" cy="1079500"/>
            <a:chOff x="747" y="2251"/>
            <a:chExt cx="4672" cy="680"/>
          </a:xfrm>
        </p:grpSpPr>
        <p:sp>
          <p:nvSpPr>
            <p:cNvPr id="60" name="AutoShape 37"/>
            <p:cNvSpPr>
              <a:spLocks noChangeArrowheads="1"/>
            </p:cNvSpPr>
            <p:nvPr/>
          </p:nvSpPr>
          <p:spPr bwMode="auto">
            <a:xfrm>
              <a:off x="2834" y="2251"/>
              <a:ext cx="137" cy="272"/>
            </a:xfrm>
            <a:prstGeom prst="downArrow">
              <a:avLst>
                <a:gd name="adj1" fmla="val 50000"/>
                <a:gd name="adj2" fmla="val 49635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>
                <a:latin typeface="+mn-lt"/>
              </a:endParaRPr>
            </a:p>
          </p:txBody>
        </p:sp>
        <p:sp>
          <p:nvSpPr>
            <p:cNvPr id="61" name="Rectangle 38"/>
            <p:cNvSpPr>
              <a:spLocks noChangeArrowheads="1"/>
            </p:cNvSpPr>
            <p:nvPr/>
          </p:nvSpPr>
          <p:spPr bwMode="auto">
            <a:xfrm>
              <a:off x="747" y="2523"/>
              <a:ext cx="4672" cy="4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>
                <a:spcBef>
                  <a:spcPct val="20000"/>
                </a:spcBef>
              </a:pPr>
              <a:r>
                <a:rPr lang="en-US" sz="3200" b="1">
                  <a:latin typeface="+mn-lt"/>
                </a:rPr>
                <a:t>Nominal Performance &amp; Robust Stability</a:t>
              </a:r>
            </a:p>
          </p:txBody>
        </p:sp>
      </p:grpSp>
      <p:grpSp>
        <p:nvGrpSpPr>
          <p:cNvPr id="62" name="Csoportba foglalás 61"/>
          <p:cNvGrpSpPr>
            <a:grpSpLocks/>
          </p:cNvGrpSpPr>
          <p:nvPr/>
        </p:nvGrpSpPr>
        <p:grpSpPr bwMode="auto">
          <a:xfrm>
            <a:off x="5888678" y="1630016"/>
            <a:ext cx="2954337" cy="574675"/>
            <a:chOff x="5938838" y="1821333"/>
            <a:chExt cx="2954337" cy="574675"/>
          </a:xfrm>
        </p:grpSpPr>
        <p:sp>
          <p:nvSpPr>
            <p:cNvPr id="63" name="Rectangle 40"/>
            <p:cNvSpPr>
              <a:spLocks noChangeArrowheads="1"/>
            </p:cNvSpPr>
            <p:nvPr/>
          </p:nvSpPr>
          <p:spPr bwMode="auto">
            <a:xfrm>
              <a:off x="6659563" y="1821333"/>
              <a:ext cx="2233612" cy="5746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>
                <a:spcBef>
                  <a:spcPct val="20000"/>
                </a:spcBef>
              </a:pPr>
              <a:r>
                <a:rPr lang="en-US" sz="3200" b="1">
                  <a:solidFill>
                    <a:srgbClr val="FF0000"/>
                  </a:solidFill>
                  <a:latin typeface="+mn-lt"/>
                </a:rPr>
                <a:t>uncertainty</a:t>
              </a:r>
            </a:p>
          </p:txBody>
        </p:sp>
        <p:sp>
          <p:nvSpPr>
            <p:cNvPr id="64" name="AutoShape 41"/>
            <p:cNvSpPr>
              <a:spLocks noChangeArrowheads="1"/>
            </p:cNvSpPr>
            <p:nvPr/>
          </p:nvSpPr>
          <p:spPr bwMode="auto">
            <a:xfrm>
              <a:off x="5938838" y="2037233"/>
              <a:ext cx="576262" cy="144463"/>
            </a:xfrm>
            <a:prstGeom prst="leftArrow">
              <a:avLst>
                <a:gd name="adj1" fmla="val 50000"/>
                <a:gd name="adj2" fmla="val 99725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+mn-lt"/>
              </a:endParaRPr>
            </a:p>
          </p:txBody>
        </p:sp>
      </p:grpSp>
      <p:grpSp>
        <p:nvGrpSpPr>
          <p:cNvPr id="65" name="Group 44"/>
          <p:cNvGrpSpPr>
            <a:grpSpLocks/>
          </p:cNvGrpSpPr>
          <p:nvPr/>
        </p:nvGrpSpPr>
        <p:grpSpPr bwMode="auto">
          <a:xfrm>
            <a:off x="561028" y="4293841"/>
            <a:ext cx="8064500" cy="1008062"/>
            <a:chOff x="385" y="3022"/>
            <a:chExt cx="5080" cy="635"/>
          </a:xfrm>
        </p:grpSpPr>
        <p:sp>
          <p:nvSpPr>
            <p:cNvPr id="66" name="Rectangle 42"/>
            <p:cNvSpPr>
              <a:spLocks noChangeArrowheads="1"/>
            </p:cNvSpPr>
            <p:nvPr/>
          </p:nvSpPr>
          <p:spPr bwMode="auto">
            <a:xfrm>
              <a:off x="385" y="3339"/>
              <a:ext cx="5080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>
                <a:spcBef>
                  <a:spcPct val="20000"/>
                </a:spcBef>
              </a:pPr>
              <a:r>
                <a:rPr lang="en-US" sz="3200" b="1">
                  <a:latin typeface="+mn-lt"/>
                </a:rPr>
                <a:t>H</a:t>
              </a:r>
              <a:r>
                <a:rPr lang="en-US" sz="3200" b="1" baseline="-25000">
                  <a:latin typeface="+mn-lt"/>
                </a:rPr>
                <a:t>∞</a:t>
              </a:r>
              <a:r>
                <a:rPr lang="en-US" sz="3200" b="1">
                  <a:latin typeface="+mn-lt"/>
                </a:rPr>
                <a:t> – minimization in „worst case”</a:t>
              </a:r>
            </a:p>
          </p:txBody>
        </p:sp>
        <p:sp>
          <p:nvSpPr>
            <p:cNvPr id="67" name="AutoShape 43"/>
            <p:cNvSpPr>
              <a:spLocks noChangeArrowheads="1"/>
            </p:cNvSpPr>
            <p:nvPr/>
          </p:nvSpPr>
          <p:spPr bwMode="auto">
            <a:xfrm>
              <a:off x="2835" y="3022"/>
              <a:ext cx="136" cy="272"/>
            </a:xfrm>
            <a:prstGeom prst="downArrow">
              <a:avLst>
                <a:gd name="adj1" fmla="val 50000"/>
                <a:gd name="adj2" fmla="val 5000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+mn-lt"/>
              </a:endParaRPr>
            </a:p>
          </p:txBody>
        </p:sp>
      </p:grpSp>
      <p:grpSp>
        <p:nvGrpSpPr>
          <p:cNvPr id="68" name="Group 52"/>
          <p:cNvGrpSpPr>
            <a:grpSpLocks/>
          </p:cNvGrpSpPr>
          <p:nvPr/>
        </p:nvGrpSpPr>
        <p:grpSpPr bwMode="auto">
          <a:xfrm>
            <a:off x="129228" y="5301909"/>
            <a:ext cx="4537075" cy="889001"/>
            <a:chOff x="113" y="3385"/>
            <a:chExt cx="2620" cy="560"/>
          </a:xfrm>
        </p:grpSpPr>
        <p:sp>
          <p:nvSpPr>
            <p:cNvPr id="69" name="Line 48"/>
            <p:cNvSpPr>
              <a:spLocks noChangeShapeType="1"/>
            </p:cNvSpPr>
            <p:nvPr/>
          </p:nvSpPr>
          <p:spPr bwMode="auto">
            <a:xfrm flipH="1">
              <a:off x="1859" y="3385"/>
              <a:ext cx="703" cy="27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+mn-lt"/>
              </a:endParaRPr>
            </a:p>
          </p:txBody>
        </p:sp>
        <p:sp>
          <p:nvSpPr>
            <p:cNvPr id="70" name="Text Box 50"/>
            <p:cNvSpPr txBox="1">
              <a:spLocks noChangeArrowheads="1"/>
            </p:cNvSpPr>
            <p:nvPr/>
          </p:nvSpPr>
          <p:spPr bwMode="auto">
            <a:xfrm>
              <a:off x="113" y="3657"/>
              <a:ext cx="262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 b="1" dirty="0">
                  <a:solidFill>
                    <a:srgbClr val="FF0000"/>
                  </a:solidFill>
                  <a:latin typeface="+mn-lt"/>
                </a:rPr>
                <a:t>Rationalism (exact formulation)</a:t>
              </a:r>
            </a:p>
          </p:txBody>
        </p:sp>
      </p:grpSp>
      <p:grpSp>
        <p:nvGrpSpPr>
          <p:cNvPr id="71" name="Group 53"/>
          <p:cNvGrpSpPr>
            <a:grpSpLocks/>
          </p:cNvGrpSpPr>
          <p:nvPr/>
        </p:nvGrpSpPr>
        <p:grpSpPr bwMode="auto">
          <a:xfrm>
            <a:off x="4305940" y="2133253"/>
            <a:ext cx="4787900" cy="4057651"/>
            <a:chOff x="2835" y="1389"/>
            <a:chExt cx="2721" cy="2556"/>
          </a:xfrm>
        </p:grpSpPr>
        <p:sp>
          <p:nvSpPr>
            <p:cNvPr id="72" name="Line 49"/>
            <p:cNvSpPr>
              <a:spLocks noChangeShapeType="1"/>
            </p:cNvSpPr>
            <p:nvPr/>
          </p:nvSpPr>
          <p:spPr bwMode="auto">
            <a:xfrm flipH="1">
              <a:off x="3898" y="1389"/>
              <a:ext cx="706" cy="2268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>
                <a:latin typeface="+mn-lt"/>
              </a:endParaRPr>
            </a:p>
          </p:txBody>
        </p:sp>
        <p:sp>
          <p:nvSpPr>
            <p:cNvPr id="73" name="Text Box 51"/>
            <p:cNvSpPr txBox="1">
              <a:spLocks noChangeArrowheads="1"/>
            </p:cNvSpPr>
            <p:nvPr/>
          </p:nvSpPr>
          <p:spPr bwMode="auto">
            <a:xfrm>
              <a:off x="2835" y="3657"/>
              <a:ext cx="2721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 b="1" dirty="0">
                  <a:solidFill>
                    <a:srgbClr val="FF0000"/>
                  </a:solidFill>
                  <a:latin typeface="+mn-lt"/>
                </a:rPr>
                <a:t> + Empiricism (based on expertise)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5061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églalap 17"/>
          <p:cNvSpPr/>
          <p:nvPr/>
        </p:nvSpPr>
        <p:spPr>
          <a:xfrm>
            <a:off x="0" y="6416411"/>
            <a:ext cx="9135800" cy="446721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Jobbra nyíl 3"/>
          <p:cNvSpPr/>
          <p:nvPr/>
        </p:nvSpPr>
        <p:spPr>
          <a:xfrm>
            <a:off x="0" y="326"/>
            <a:ext cx="9144000" cy="864096"/>
          </a:xfrm>
          <a:prstGeom prst="rightArrow">
            <a:avLst>
              <a:gd name="adj1" fmla="val 69240"/>
              <a:gd name="adj2" fmla="val 52124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LQ 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</a:rPr>
              <a:t>(H</a:t>
            </a:r>
            <a:r>
              <a:rPr lang="en-US" sz="2800" baseline="-25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</a:rPr>
              <a:t>2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</a:rPr>
              <a:t>) 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control</a:t>
            </a:r>
            <a:endParaRPr lang="en-US" dirty="0"/>
          </a:p>
        </p:txBody>
      </p:sp>
      <p:sp>
        <p:nvSpPr>
          <p:cNvPr id="32" name="Szövegdoboz 14"/>
          <p:cNvSpPr txBox="1">
            <a:spLocks noChangeArrowheads="1"/>
          </p:cNvSpPr>
          <p:nvPr/>
        </p:nvSpPr>
        <p:spPr bwMode="auto">
          <a:xfrm>
            <a:off x="34925" y="6546850"/>
            <a:ext cx="67999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fld id="{E6397BA0-A1F5-4C9D-A1BA-4ACAF2088CDB}" type="slidenum">
              <a:rPr lang="en-US" altLang="hu-HU" sz="1600" smtClean="0">
                <a:solidFill>
                  <a:schemeClr val="bg1"/>
                </a:solidFill>
                <a:latin typeface="+mn-lt"/>
              </a:rPr>
              <a:t>37</a:t>
            </a:fld>
            <a:r>
              <a:rPr lang="en-US" altLang="hu-HU" sz="1600" dirty="0" smtClean="0">
                <a:solidFill>
                  <a:schemeClr val="bg1"/>
                </a:solidFill>
                <a:latin typeface="+mn-lt"/>
              </a:rPr>
              <a:t>/</a:t>
            </a:r>
            <a:r>
              <a:rPr lang="hu-HU" altLang="hu-HU" sz="1600" dirty="0" smtClean="0">
                <a:solidFill>
                  <a:schemeClr val="bg1"/>
                </a:solidFill>
                <a:latin typeface="+mn-lt"/>
              </a:rPr>
              <a:t>78</a:t>
            </a:r>
            <a:endParaRPr lang="en-US" altLang="hu-HU" sz="1600" dirty="0" smtClean="0">
              <a:solidFill>
                <a:schemeClr val="bg1"/>
              </a:solidFill>
              <a:latin typeface="+mn-lt"/>
            </a:endParaRPr>
          </a:p>
        </p:txBody>
      </p:sp>
      <p:graphicFrame>
        <p:nvGraphicFramePr>
          <p:cNvPr id="8" name="Object 3"/>
          <p:cNvGraphicFramePr>
            <a:graphicFrameLocks noChangeAspect="1"/>
          </p:cNvGraphicFramePr>
          <p:nvPr>
            <p:extLst/>
          </p:nvPr>
        </p:nvGraphicFramePr>
        <p:xfrm>
          <a:off x="1114922" y="5300663"/>
          <a:ext cx="2160587" cy="735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2" name="Egyenlet" r:id="rId3" imgW="1269449" imgH="431613" progId="Equation.3">
                  <p:embed/>
                </p:oleObj>
              </mc:Choice>
              <mc:Fallback>
                <p:oleObj name="Egyenlet" r:id="rId3" imgW="1269449" imgH="431613" progId="Equation.3">
                  <p:embed/>
                  <p:pic>
                    <p:nvPicPr>
                      <p:cNvPr id="8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4922" y="5300663"/>
                        <a:ext cx="2160587" cy="7350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628775"/>
            <a:ext cx="7272338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6"/>
          <p:cNvGrpSpPr>
            <a:grpSpLocks/>
          </p:cNvGrpSpPr>
          <p:nvPr/>
        </p:nvGrpSpPr>
        <p:grpSpPr bwMode="auto">
          <a:xfrm>
            <a:off x="5723434" y="1123950"/>
            <a:ext cx="1727200" cy="1008063"/>
            <a:chOff x="3696" y="1480"/>
            <a:chExt cx="1088" cy="635"/>
          </a:xfrm>
        </p:grpSpPr>
        <p:sp>
          <p:nvSpPr>
            <p:cNvPr id="13" name="Text Box 7"/>
            <p:cNvSpPr txBox="1">
              <a:spLocks noChangeArrowheads="1"/>
            </p:cNvSpPr>
            <p:nvPr/>
          </p:nvSpPr>
          <p:spPr bwMode="auto">
            <a:xfrm>
              <a:off x="3696" y="1480"/>
              <a:ext cx="108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dirty="0">
                  <a:latin typeface="+mn-lt"/>
                </a:rPr>
                <a:t>Disturbance</a:t>
              </a:r>
            </a:p>
          </p:txBody>
        </p:sp>
        <p:sp>
          <p:nvSpPr>
            <p:cNvPr id="14" name="Line 8"/>
            <p:cNvSpPr>
              <a:spLocks noChangeShapeType="1"/>
            </p:cNvSpPr>
            <p:nvPr/>
          </p:nvSpPr>
          <p:spPr bwMode="auto">
            <a:xfrm>
              <a:off x="3696" y="1480"/>
              <a:ext cx="0" cy="635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latin typeface="+mn-lt"/>
              </a:endParaRPr>
            </a:p>
          </p:txBody>
        </p:sp>
      </p:grpSp>
      <p:graphicFrame>
        <p:nvGraphicFramePr>
          <p:cNvPr id="15" name="Object 9"/>
          <p:cNvGraphicFramePr>
            <a:graphicFrameLocks noChangeAspect="1"/>
          </p:cNvGraphicFramePr>
          <p:nvPr>
            <p:extLst/>
          </p:nvPr>
        </p:nvGraphicFramePr>
        <p:xfrm>
          <a:off x="3923209" y="5227638"/>
          <a:ext cx="4392613" cy="865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3" name="Egyenlet" r:id="rId6" imgW="2540000" imgH="533400" progId="Equation.3">
                  <p:embed/>
                </p:oleObj>
              </mc:Choice>
              <mc:Fallback>
                <p:oleObj name="Egyenlet" r:id="rId6" imgW="2540000" imgH="533400" progId="Equation.3">
                  <p:embed/>
                  <p:pic>
                    <p:nvPicPr>
                      <p:cNvPr id="15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23209" y="5227638"/>
                        <a:ext cx="4392613" cy="8651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Picture 29" descr="C:\Users\johanna\Downloads\erc_logo_233px.pn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589" r="43974" b="7279"/>
          <a:stretch>
            <a:fillRect/>
          </a:stretch>
        </p:blipFill>
        <p:spPr bwMode="auto">
          <a:xfrm>
            <a:off x="8132024" y="5949280"/>
            <a:ext cx="918462" cy="900000"/>
          </a:xfrm>
          <a:prstGeom prst="rect">
            <a:avLst/>
          </a:prstGeom>
          <a:noFill/>
        </p:spPr>
      </p:pic>
      <p:pic>
        <p:nvPicPr>
          <p:cNvPr id="17" name="Kép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923" y="5933262"/>
            <a:ext cx="1371753" cy="9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266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églalap 14"/>
          <p:cNvSpPr/>
          <p:nvPr/>
        </p:nvSpPr>
        <p:spPr>
          <a:xfrm>
            <a:off x="0" y="6416411"/>
            <a:ext cx="9135800" cy="446721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Jobbra nyíl 3"/>
          <p:cNvSpPr/>
          <p:nvPr/>
        </p:nvSpPr>
        <p:spPr>
          <a:xfrm>
            <a:off x="0" y="326"/>
            <a:ext cx="9144000" cy="864096"/>
          </a:xfrm>
          <a:prstGeom prst="rightArrow">
            <a:avLst>
              <a:gd name="adj1" fmla="val 69240"/>
              <a:gd name="adj2" fmla="val 52124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Minimax </a:t>
            </a: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(H</a:t>
            </a:r>
            <a:r>
              <a:rPr lang="en-US" sz="2800" baseline="-25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</a:t>
            </a: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/H</a:t>
            </a:r>
            <a:r>
              <a:rPr lang="en-US" sz="2800" baseline="-25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∞</a:t>
            </a: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) control</a:t>
            </a:r>
          </a:p>
        </p:txBody>
      </p:sp>
      <p:sp>
        <p:nvSpPr>
          <p:cNvPr id="32" name="Szövegdoboz 14"/>
          <p:cNvSpPr txBox="1">
            <a:spLocks noChangeArrowheads="1"/>
          </p:cNvSpPr>
          <p:nvPr/>
        </p:nvSpPr>
        <p:spPr bwMode="auto">
          <a:xfrm>
            <a:off x="34925" y="6546850"/>
            <a:ext cx="67999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fld id="{E6397BA0-A1F5-4C9D-A1BA-4ACAF2088CDB}" type="slidenum">
              <a:rPr lang="en-US" altLang="hu-HU" sz="1600" smtClean="0">
                <a:solidFill>
                  <a:schemeClr val="bg1"/>
                </a:solidFill>
                <a:latin typeface="+mn-lt"/>
              </a:rPr>
              <a:t>38</a:t>
            </a:fld>
            <a:r>
              <a:rPr lang="en-US" altLang="hu-HU" sz="1600" dirty="0" smtClean="0">
                <a:solidFill>
                  <a:schemeClr val="bg1"/>
                </a:solidFill>
                <a:latin typeface="+mn-lt"/>
              </a:rPr>
              <a:t>/</a:t>
            </a:r>
            <a:r>
              <a:rPr lang="hu-HU" altLang="hu-HU" sz="1600" dirty="0" smtClean="0">
                <a:solidFill>
                  <a:schemeClr val="bg1"/>
                </a:solidFill>
                <a:latin typeface="+mn-lt"/>
              </a:rPr>
              <a:t>78</a:t>
            </a:r>
            <a:endParaRPr lang="hu-HU" altLang="hu-HU" sz="1600" dirty="0" smtClean="0">
              <a:solidFill>
                <a:schemeClr val="bg1"/>
              </a:solidFill>
              <a:latin typeface="+mn-lt"/>
            </a:endParaRPr>
          </a:p>
        </p:txBody>
      </p:sp>
      <p:graphicFrame>
        <p:nvGraphicFramePr>
          <p:cNvPr id="8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35558462"/>
              </p:ext>
            </p:extLst>
          </p:nvPr>
        </p:nvGraphicFramePr>
        <p:xfrm>
          <a:off x="539576" y="5258271"/>
          <a:ext cx="2690812" cy="719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6" name="Egyenlet" r:id="rId3" imgW="1790700" imgH="457200" progId="Equation.3">
                  <p:embed/>
                </p:oleObj>
              </mc:Choice>
              <mc:Fallback>
                <p:oleObj name="Egyenlet" r:id="rId3" imgW="1790700" imgH="457200" progId="Equation.3">
                  <p:embed/>
                  <p:pic>
                    <p:nvPicPr>
                      <p:cNvPr id="8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576" y="5258271"/>
                        <a:ext cx="2690812" cy="719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5" descr="H2Hin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3" y="870764"/>
            <a:ext cx="6552728" cy="414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1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25089874"/>
              </p:ext>
            </p:extLst>
          </p:nvPr>
        </p:nvGraphicFramePr>
        <p:xfrm>
          <a:off x="3492326" y="5302721"/>
          <a:ext cx="4464050" cy="790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7" name="Egyenlet" r:id="rId6" imgW="3136900" imgH="533400" progId="Equation.3">
                  <p:embed/>
                </p:oleObj>
              </mc:Choice>
              <mc:Fallback>
                <p:oleObj name="Egyenlet" r:id="rId6" imgW="3136900" imgH="533400" progId="Equation.3">
                  <p:embed/>
                  <p:pic>
                    <p:nvPicPr>
                      <p:cNvPr id="11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92326" y="5302721"/>
                        <a:ext cx="4464050" cy="790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Picture 29" descr="C:\Users\johanna\Downloads\erc_logo_233px.pn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589" r="43974" b="7279"/>
          <a:stretch>
            <a:fillRect/>
          </a:stretch>
        </p:blipFill>
        <p:spPr bwMode="auto">
          <a:xfrm>
            <a:off x="8132024" y="5949280"/>
            <a:ext cx="918462" cy="900000"/>
          </a:xfrm>
          <a:prstGeom prst="rect">
            <a:avLst/>
          </a:prstGeom>
          <a:noFill/>
        </p:spPr>
      </p:pic>
      <p:pic>
        <p:nvPicPr>
          <p:cNvPr id="14" name="Kép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923" y="5933262"/>
            <a:ext cx="1371753" cy="9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465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églalap 16"/>
          <p:cNvSpPr/>
          <p:nvPr/>
        </p:nvSpPr>
        <p:spPr>
          <a:xfrm>
            <a:off x="0" y="6416411"/>
            <a:ext cx="9135800" cy="446721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Jobbra nyíl 3"/>
          <p:cNvSpPr/>
          <p:nvPr/>
        </p:nvSpPr>
        <p:spPr>
          <a:xfrm>
            <a:off x="0" y="326"/>
            <a:ext cx="9144000" cy="864096"/>
          </a:xfrm>
          <a:prstGeom prst="rightArrow">
            <a:avLst>
              <a:gd name="adj1" fmla="val 69240"/>
              <a:gd name="adj2" fmla="val 52124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Solution</a:t>
            </a:r>
            <a:endParaRPr lang="en-US" dirty="0"/>
          </a:p>
        </p:txBody>
      </p:sp>
      <p:sp>
        <p:nvSpPr>
          <p:cNvPr id="32" name="Szövegdoboz 14"/>
          <p:cNvSpPr txBox="1">
            <a:spLocks noChangeArrowheads="1"/>
          </p:cNvSpPr>
          <p:nvPr/>
        </p:nvSpPr>
        <p:spPr bwMode="auto">
          <a:xfrm>
            <a:off x="34925" y="6546850"/>
            <a:ext cx="67999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fld id="{E6397BA0-A1F5-4C9D-A1BA-4ACAF2088CDB}" type="slidenum">
              <a:rPr lang="en-US" altLang="hu-HU" sz="1600" smtClean="0">
                <a:solidFill>
                  <a:schemeClr val="bg1"/>
                </a:solidFill>
                <a:latin typeface="+mn-lt"/>
              </a:rPr>
              <a:t>39</a:t>
            </a:fld>
            <a:r>
              <a:rPr lang="en-US" altLang="hu-HU" sz="1600" dirty="0" smtClean="0">
                <a:solidFill>
                  <a:schemeClr val="bg1"/>
                </a:solidFill>
                <a:latin typeface="+mn-lt"/>
              </a:rPr>
              <a:t>/</a:t>
            </a:r>
            <a:r>
              <a:rPr lang="hu-HU" altLang="hu-HU" sz="1600" dirty="0" smtClean="0">
                <a:solidFill>
                  <a:schemeClr val="bg1"/>
                </a:solidFill>
                <a:latin typeface="+mn-lt"/>
              </a:rPr>
              <a:t>78</a:t>
            </a:r>
            <a:endParaRPr lang="en-US" altLang="hu-HU" sz="1600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0" name="Rectangle 3"/>
          <p:cNvSpPr txBox="1">
            <a:spLocks noRot="1" noChangeArrowheads="1"/>
          </p:cNvSpPr>
          <p:nvPr/>
        </p:nvSpPr>
        <p:spPr bwMode="auto">
          <a:xfrm>
            <a:off x="467544" y="1484313"/>
            <a:ext cx="8463731" cy="449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lnSpc>
                <a:spcPct val="80000"/>
              </a:lnSpc>
              <a:spcBef>
                <a:spcPct val="20000"/>
              </a:spcBef>
              <a:buFont typeface="Arial" pitchFamily="34" charset="0"/>
              <a:buNone/>
            </a:pPr>
            <a:r>
              <a:rPr lang="en-US" sz="2200" dirty="0" smtClean="0">
                <a:latin typeface="+mn-lt"/>
              </a:rPr>
              <a:t>	Optimal control: 		Worst case disturbance:</a:t>
            </a:r>
          </a:p>
          <a:p>
            <a:pPr>
              <a:lnSpc>
                <a:spcPct val="80000"/>
              </a:lnSpc>
              <a:spcBef>
                <a:spcPct val="20000"/>
              </a:spcBef>
              <a:buFont typeface="Arial" pitchFamily="34" charset="0"/>
              <a:buNone/>
            </a:pPr>
            <a:endParaRPr lang="en-US" sz="2200" dirty="0" smtClean="0">
              <a:latin typeface="+mn-lt"/>
            </a:endParaRPr>
          </a:p>
          <a:p>
            <a:pPr>
              <a:lnSpc>
                <a:spcPct val="80000"/>
              </a:lnSpc>
              <a:spcBef>
                <a:spcPct val="20000"/>
              </a:spcBef>
              <a:buFont typeface="Arial" pitchFamily="34" charset="0"/>
              <a:buNone/>
            </a:pPr>
            <a:endParaRPr lang="en-US" sz="2200" dirty="0" smtClean="0">
              <a:latin typeface="+mn-lt"/>
            </a:endParaRPr>
          </a:p>
          <a:p>
            <a:pPr>
              <a:lnSpc>
                <a:spcPct val="80000"/>
              </a:lnSpc>
              <a:spcBef>
                <a:spcPct val="20000"/>
              </a:spcBef>
              <a:buFont typeface="Arial" pitchFamily="34" charset="0"/>
              <a:buNone/>
            </a:pPr>
            <a:endParaRPr lang="en-US" sz="2200" dirty="0" smtClean="0">
              <a:latin typeface="+mn-lt"/>
            </a:endParaRPr>
          </a:p>
          <a:p>
            <a:pPr>
              <a:lnSpc>
                <a:spcPct val="80000"/>
              </a:lnSpc>
              <a:spcBef>
                <a:spcPct val="20000"/>
              </a:spcBef>
              <a:buFont typeface="Arial" pitchFamily="34" charset="0"/>
              <a:buNone/>
            </a:pPr>
            <a:endParaRPr lang="en-US" sz="2200" dirty="0" smtClean="0">
              <a:latin typeface="+mn-lt"/>
            </a:endParaRPr>
          </a:p>
          <a:p>
            <a:pPr>
              <a:lnSpc>
                <a:spcPct val="80000"/>
              </a:lnSpc>
              <a:spcBef>
                <a:spcPct val="20000"/>
              </a:spcBef>
              <a:buFont typeface="Arial" pitchFamily="34" charset="0"/>
              <a:buNone/>
            </a:pPr>
            <a:r>
              <a:rPr lang="en-US" sz="2200" dirty="0" smtClean="0">
                <a:latin typeface="+mn-lt"/>
              </a:rPr>
              <a:t>P ≡ solution of MCARE (modified </a:t>
            </a:r>
            <a:r>
              <a:rPr lang="en-US" sz="2200" dirty="0" err="1" smtClean="0">
                <a:latin typeface="+mn-lt"/>
              </a:rPr>
              <a:t>Riccati</a:t>
            </a:r>
            <a:r>
              <a:rPr lang="en-US" sz="2200" dirty="0" smtClean="0">
                <a:latin typeface="+mn-lt"/>
              </a:rPr>
              <a:t> equation):</a:t>
            </a:r>
          </a:p>
          <a:p>
            <a:pPr>
              <a:lnSpc>
                <a:spcPct val="80000"/>
              </a:lnSpc>
              <a:spcBef>
                <a:spcPct val="20000"/>
              </a:spcBef>
              <a:buFont typeface="Arial" pitchFamily="34" charset="0"/>
              <a:buNone/>
            </a:pPr>
            <a:endParaRPr lang="en-US" sz="2200" dirty="0" smtClean="0">
              <a:latin typeface="+mn-lt"/>
            </a:endParaRPr>
          </a:p>
          <a:p>
            <a:pPr>
              <a:lnSpc>
                <a:spcPct val="80000"/>
              </a:lnSpc>
              <a:spcBef>
                <a:spcPct val="20000"/>
              </a:spcBef>
              <a:buFont typeface="Arial" pitchFamily="34" charset="0"/>
              <a:buNone/>
            </a:pPr>
            <a:endParaRPr lang="en-US" sz="2200" dirty="0" smtClean="0">
              <a:latin typeface="+mn-lt"/>
            </a:endParaRPr>
          </a:p>
          <a:p>
            <a:pPr>
              <a:lnSpc>
                <a:spcPct val="80000"/>
              </a:lnSpc>
              <a:spcBef>
                <a:spcPct val="20000"/>
              </a:spcBef>
              <a:buFont typeface="Arial" pitchFamily="34" charset="0"/>
              <a:buNone/>
            </a:pPr>
            <a:endParaRPr lang="en-US" sz="2200" dirty="0" smtClean="0">
              <a:latin typeface="+mn-lt"/>
            </a:endParaRPr>
          </a:p>
          <a:p>
            <a:pPr>
              <a:lnSpc>
                <a:spcPct val="80000"/>
              </a:lnSpc>
              <a:spcBef>
                <a:spcPct val="20000"/>
              </a:spcBef>
              <a:buFont typeface="Arial" pitchFamily="34" charset="0"/>
              <a:buNone/>
            </a:pPr>
            <a:r>
              <a:rPr lang="en-US" sz="2200" b="1" dirty="0" smtClean="0">
                <a:latin typeface="+mn-lt"/>
              </a:rPr>
              <a:t>  </a:t>
            </a:r>
          </a:p>
          <a:p>
            <a:pPr>
              <a:lnSpc>
                <a:spcPct val="80000"/>
              </a:lnSpc>
              <a:spcBef>
                <a:spcPct val="20000"/>
              </a:spcBef>
              <a:buFont typeface="Arial" pitchFamily="34" charset="0"/>
              <a:buNone/>
            </a:pPr>
            <a:endParaRPr lang="en-US" sz="2200" b="1" dirty="0" smtClean="0">
              <a:solidFill>
                <a:srgbClr val="FFCC00"/>
              </a:solidFill>
              <a:latin typeface="+mn-lt"/>
            </a:endParaRPr>
          </a:p>
          <a:p>
            <a:pPr>
              <a:spcBef>
                <a:spcPct val="20000"/>
              </a:spcBef>
              <a:buFont typeface="Arial" pitchFamily="34" charset="0"/>
              <a:buNone/>
            </a:pPr>
            <a:r>
              <a:rPr lang="en-US" sz="2200" b="1" dirty="0" smtClean="0">
                <a:latin typeface="+mn-lt"/>
              </a:rPr>
              <a:t>Conclusion:</a:t>
            </a:r>
            <a:r>
              <a:rPr lang="en-US" sz="2200" dirty="0" smtClean="0">
                <a:latin typeface="+mn-lt"/>
              </a:rPr>
              <a:t>    for big </a:t>
            </a:r>
            <a:r>
              <a:rPr lang="en-US" sz="2200" b="1" dirty="0" smtClean="0">
                <a:latin typeface="+mn-lt"/>
              </a:rPr>
              <a:t>γ </a:t>
            </a:r>
            <a:r>
              <a:rPr lang="en-US" sz="2200" dirty="0" smtClean="0">
                <a:latin typeface="+mn-lt"/>
              </a:rPr>
              <a:t>values the minimax problem becomes a classical LQ optimal problem.</a:t>
            </a:r>
            <a:endParaRPr lang="en-US" sz="2200" dirty="0">
              <a:latin typeface="+mn-lt"/>
            </a:endParaRPr>
          </a:p>
        </p:txBody>
      </p:sp>
      <p:graphicFrame>
        <p:nvGraphicFramePr>
          <p:cNvPr id="11" name="Object 7"/>
          <p:cNvGraphicFramePr>
            <a:graphicFrameLocks noChangeAspect="1"/>
          </p:cNvGraphicFramePr>
          <p:nvPr>
            <p:extLst/>
          </p:nvPr>
        </p:nvGraphicFramePr>
        <p:xfrm>
          <a:off x="898103" y="2060575"/>
          <a:ext cx="2017713" cy="433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8" name="Egyenlet" r:id="rId3" imgW="1193800" imgH="254000" progId="Equation.3">
                  <p:embed/>
                </p:oleObj>
              </mc:Choice>
              <mc:Fallback>
                <p:oleObj name="Egyenlet" r:id="rId3" imgW="1193800" imgH="254000" progId="Equation.3">
                  <p:embed/>
                  <p:pic>
                    <p:nvPicPr>
                      <p:cNvPr id="11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8103" y="2060575"/>
                        <a:ext cx="2017713" cy="433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9"/>
          <p:cNvGraphicFramePr>
            <a:graphicFrameLocks noChangeAspect="1"/>
          </p:cNvGraphicFramePr>
          <p:nvPr>
            <p:extLst/>
          </p:nvPr>
        </p:nvGraphicFramePr>
        <p:xfrm>
          <a:off x="4499992" y="1916113"/>
          <a:ext cx="2159000" cy="766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9" name="Egyenlet" r:id="rId5" imgW="1307532" imgH="444307" progId="Equation.3">
                  <p:embed/>
                </p:oleObj>
              </mc:Choice>
              <mc:Fallback>
                <p:oleObj name="Egyenlet" r:id="rId5" imgW="1307532" imgH="444307" progId="Equation.3">
                  <p:embed/>
                  <p:pic>
                    <p:nvPicPr>
                      <p:cNvPr id="13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9992" y="1916113"/>
                        <a:ext cx="2159000" cy="766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1"/>
          <p:cNvGraphicFramePr>
            <a:graphicFrameLocks noChangeAspect="1"/>
          </p:cNvGraphicFramePr>
          <p:nvPr>
            <p:extLst/>
          </p:nvPr>
        </p:nvGraphicFramePr>
        <p:xfrm>
          <a:off x="2513013" y="3529013"/>
          <a:ext cx="4597400" cy="814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0" name="Egyenlet" r:id="rId7" imgW="2730500" imgH="444500" progId="Equation.3">
                  <p:embed/>
                </p:oleObj>
              </mc:Choice>
              <mc:Fallback>
                <p:oleObj name="Egyenlet" r:id="rId7" imgW="2730500" imgH="444500" progId="Equation.3">
                  <p:embed/>
                  <p:pic>
                    <p:nvPicPr>
                      <p:cNvPr id="14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3013" y="3529013"/>
                        <a:ext cx="4597400" cy="814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Picture 29" descr="C:\Users\johanna\Downloads\erc_logo_233px.pn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589" r="43974" b="7279"/>
          <a:stretch>
            <a:fillRect/>
          </a:stretch>
        </p:blipFill>
        <p:spPr bwMode="auto">
          <a:xfrm>
            <a:off x="8132024" y="5949280"/>
            <a:ext cx="918462" cy="900000"/>
          </a:xfrm>
          <a:prstGeom prst="rect">
            <a:avLst/>
          </a:prstGeom>
          <a:noFill/>
        </p:spPr>
      </p:pic>
      <p:pic>
        <p:nvPicPr>
          <p:cNvPr id="16" name="Kép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923" y="5933262"/>
            <a:ext cx="1371753" cy="9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202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Jobbra nyíl 3"/>
          <p:cNvSpPr/>
          <p:nvPr/>
        </p:nvSpPr>
        <p:spPr>
          <a:xfrm>
            <a:off x="0" y="326"/>
            <a:ext cx="9144000" cy="864096"/>
          </a:xfrm>
          <a:prstGeom prst="rightArrow">
            <a:avLst>
              <a:gd name="adj1" fmla="val 69240"/>
              <a:gd name="adj2" fmla="val 52124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BSc degree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graphicFrame>
        <p:nvGraphicFramePr>
          <p:cNvPr id="7" name="Tartalom helye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38683768"/>
              </p:ext>
            </p:extLst>
          </p:nvPr>
        </p:nvGraphicFramePr>
        <p:xfrm>
          <a:off x="611560" y="980728"/>
          <a:ext cx="8352928" cy="54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1" name="Tartalom helye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36587792"/>
              </p:ext>
            </p:extLst>
          </p:nvPr>
        </p:nvGraphicFramePr>
        <p:xfrm>
          <a:off x="626217" y="1412776"/>
          <a:ext cx="7885216" cy="43204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13" name="Tartalom helye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11315840"/>
              </p:ext>
            </p:extLst>
          </p:nvPr>
        </p:nvGraphicFramePr>
        <p:xfrm>
          <a:off x="1691680" y="1650504"/>
          <a:ext cx="6264696" cy="34129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aphicFrame>
        <p:nvGraphicFramePr>
          <p:cNvPr id="14" name="Diagram 13"/>
          <p:cNvGraphicFramePr/>
          <p:nvPr>
            <p:extLst>
              <p:ext uri="{D42A27DB-BD31-4B8C-83A1-F6EECF244321}">
                <p14:modId xmlns:p14="http://schemas.microsoft.com/office/powerpoint/2010/main" val="2739440870"/>
              </p:ext>
            </p:extLst>
          </p:nvPr>
        </p:nvGraphicFramePr>
        <p:xfrm>
          <a:off x="2771800" y="188640"/>
          <a:ext cx="5264387" cy="5847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grpSp>
        <p:nvGrpSpPr>
          <p:cNvPr id="15" name="Csoportba foglalás 9"/>
          <p:cNvGrpSpPr/>
          <p:nvPr/>
        </p:nvGrpSpPr>
        <p:grpSpPr>
          <a:xfrm>
            <a:off x="6156176" y="188640"/>
            <a:ext cx="2027419" cy="575105"/>
            <a:chOff x="-33300" y="47501"/>
            <a:chExt cx="5297687" cy="584497"/>
          </a:xfrm>
          <a:solidFill>
            <a:srgbClr val="2370AF"/>
          </a:solidFill>
          <a:effectLst/>
        </p:grpSpPr>
        <p:sp>
          <p:nvSpPr>
            <p:cNvPr id="16" name="Lekerekített téglalap 15"/>
            <p:cNvSpPr/>
            <p:nvPr/>
          </p:nvSpPr>
          <p:spPr>
            <a:xfrm>
              <a:off x="0" y="47501"/>
              <a:ext cx="5264387" cy="584497"/>
            </a:xfrm>
            <a:prstGeom prst="roundRect">
              <a:avLst/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Lekerekített téglalap 4"/>
            <p:cNvSpPr/>
            <p:nvPr/>
          </p:nvSpPr>
          <p:spPr>
            <a:xfrm>
              <a:off x="-33300" y="47501"/>
              <a:ext cx="5207321" cy="527431"/>
            </a:xfrm>
            <a:prstGeom prst="rect">
              <a:avLst/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lIns="121920" tIns="121920" rIns="121920" bIns="121920" spcCol="1270" anchor="ctr"/>
            <a:lstStyle/>
            <a:p>
              <a:pPr defTabSz="1422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2800" b="1" dirty="0" smtClean="0">
                  <a:solidFill>
                    <a:schemeClr val="tx1"/>
                  </a:solidFill>
                </a:rPr>
                <a:t>PhD</a:t>
              </a:r>
              <a:endParaRPr lang="en-US" sz="28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10" name="Picture 29" descr="C:\Users\johanna\Downloads\erc_logo_233px.png"/>
          <p:cNvPicPr>
            <a:picLocks noChangeAspect="1" noChangeArrowheads="1"/>
          </p:cNvPicPr>
          <p:nvPr/>
        </p:nvPicPr>
        <p:blipFill>
          <a:blip r:embed="rId2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589" r="43974" b="7279"/>
          <a:stretch>
            <a:fillRect/>
          </a:stretch>
        </p:blipFill>
        <p:spPr bwMode="auto">
          <a:xfrm>
            <a:off x="8132024" y="5949280"/>
            <a:ext cx="918462" cy="900000"/>
          </a:xfrm>
          <a:prstGeom prst="rect">
            <a:avLst/>
          </a:prstGeom>
          <a:noFill/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923" y="5933262"/>
            <a:ext cx="1371753" cy="9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629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AsOne/>
      </p:bldGraphic>
      <p:bldGraphic spid="13" grpId="0">
        <p:bldAsOne/>
      </p:bldGraphic>
      <p:bldGraphic spid="14" grpId="0">
        <p:bldAsOne/>
      </p:bldGraphic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Jobbra nyíl 3"/>
          <p:cNvSpPr/>
          <p:nvPr/>
        </p:nvSpPr>
        <p:spPr>
          <a:xfrm>
            <a:off x="0" y="326"/>
            <a:ext cx="9144000" cy="864096"/>
          </a:xfrm>
          <a:prstGeom prst="rightArrow">
            <a:avLst>
              <a:gd name="adj1" fmla="val 69240"/>
              <a:gd name="adj2" fmla="val 52124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The H</a:t>
            </a:r>
            <a:r>
              <a:rPr lang="en-US" sz="2800" baseline="-25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∞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control problem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8" name="Picture 2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700213"/>
            <a:ext cx="3638550" cy="367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030" y="765175"/>
            <a:ext cx="4763711" cy="2483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829989"/>
            <a:ext cx="4031828" cy="2542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3" name="Egyenes összekötő nyíllal 12"/>
          <p:cNvCxnSpPr/>
          <p:nvPr/>
        </p:nvCxnSpPr>
        <p:spPr>
          <a:xfrm>
            <a:off x="2845891" y="2852738"/>
            <a:ext cx="7938" cy="79216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Egyenes összekötő 13"/>
          <p:cNvCxnSpPr/>
          <p:nvPr/>
        </p:nvCxnSpPr>
        <p:spPr>
          <a:xfrm>
            <a:off x="5074741" y="5624513"/>
            <a:ext cx="187352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Egyenes összekötő nyíllal 14"/>
          <p:cNvCxnSpPr/>
          <p:nvPr/>
        </p:nvCxnSpPr>
        <p:spPr>
          <a:xfrm flipV="1">
            <a:off x="6948264" y="5157788"/>
            <a:ext cx="0" cy="46672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3891" y="6294438"/>
            <a:ext cx="3619500" cy="44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0066" y="1201738"/>
            <a:ext cx="2257425" cy="57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8" name="Group 23"/>
          <p:cNvGrpSpPr>
            <a:grpSpLocks/>
          </p:cNvGrpSpPr>
          <p:nvPr/>
        </p:nvGrpSpPr>
        <p:grpSpPr bwMode="auto">
          <a:xfrm>
            <a:off x="1043881" y="6373813"/>
            <a:ext cx="3240088" cy="334962"/>
            <a:chOff x="1157" y="4015"/>
            <a:chExt cx="2041" cy="211"/>
          </a:xfrm>
        </p:grpSpPr>
        <p:pic>
          <p:nvPicPr>
            <p:cNvPr id="19" name="Picture 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7" y="4015"/>
              <a:ext cx="2016" cy="1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0" name="Text Box 22"/>
            <p:cNvSpPr txBox="1">
              <a:spLocks noChangeArrowheads="1"/>
            </p:cNvSpPr>
            <p:nvPr/>
          </p:nvSpPr>
          <p:spPr bwMode="auto">
            <a:xfrm>
              <a:off x="3062" y="4020"/>
              <a:ext cx="136" cy="2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10800" rIns="18000" bIns="1080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i="1" dirty="0" smtClean="0"/>
                <a:t>w</a:t>
              </a:r>
              <a:endParaRPr lang="en-US" sz="2000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002852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églalap 15"/>
          <p:cNvSpPr/>
          <p:nvPr/>
        </p:nvSpPr>
        <p:spPr>
          <a:xfrm>
            <a:off x="0" y="6416411"/>
            <a:ext cx="9135800" cy="446721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Jobbra nyíl 3"/>
          <p:cNvSpPr/>
          <p:nvPr/>
        </p:nvSpPr>
        <p:spPr>
          <a:xfrm>
            <a:off x="0" y="326"/>
            <a:ext cx="9144000" cy="864096"/>
          </a:xfrm>
          <a:prstGeom prst="rightArrow">
            <a:avLst>
              <a:gd name="adj1" fmla="val 69240"/>
              <a:gd name="adj2" fmla="val 52124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Physiological Controls Group</a:t>
            </a:r>
            <a:endParaRPr lang="en-US" dirty="0"/>
          </a:p>
        </p:txBody>
      </p:sp>
      <p:sp>
        <p:nvSpPr>
          <p:cNvPr id="32" name="Szövegdoboz 14"/>
          <p:cNvSpPr txBox="1">
            <a:spLocks noChangeArrowheads="1"/>
          </p:cNvSpPr>
          <p:nvPr/>
        </p:nvSpPr>
        <p:spPr bwMode="auto">
          <a:xfrm>
            <a:off x="34925" y="6546850"/>
            <a:ext cx="67999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fld id="{E6397BA0-A1F5-4C9D-A1BA-4ACAF2088CDB}" type="slidenum">
              <a:rPr lang="en-US" altLang="hu-HU" sz="1600" smtClean="0">
                <a:solidFill>
                  <a:schemeClr val="bg1"/>
                </a:solidFill>
                <a:latin typeface="+mn-lt"/>
              </a:rPr>
              <a:t>41</a:t>
            </a:fld>
            <a:r>
              <a:rPr lang="en-US" altLang="hu-HU" sz="1600" dirty="0" smtClean="0">
                <a:solidFill>
                  <a:schemeClr val="bg1"/>
                </a:solidFill>
                <a:latin typeface="+mn-lt"/>
              </a:rPr>
              <a:t>/</a:t>
            </a:r>
            <a:r>
              <a:rPr lang="hu-HU" altLang="hu-HU" sz="1600" dirty="0" smtClean="0">
                <a:solidFill>
                  <a:schemeClr val="bg1"/>
                </a:solidFill>
                <a:latin typeface="+mn-lt"/>
              </a:rPr>
              <a:t>78</a:t>
            </a:r>
            <a:endParaRPr lang="hu-HU" altLang="hu-HU" sz="1600" dirty="0" smtClean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2725443"/>
            <a:ext cx="4681091" cy="3655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981074"/>
            <a:ext cx="4464496" cy="3716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9" descr="C:\Users\johanna\Downloads\erc_logo_233px.pn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589" r="43974" b="7279"/>
          <a:stretch>
            <a:fillRect/>
          </a:stretch>
        </p:blipFill>
        <p:spPr bwMode="auto">
          <a:xfrm>
            <a:off x="8132024" y="5949280"/>
            <a:ext cx="918462" cy="900000"/>
          </a:xfrm>
          <a:prstGeom prst="rect">
            <a:avLst/>
          </a:prstGeom>
          <a:noFill/>
        </p:spPr>
      </p:pic>
      <p:pic>
        <p:nvPicPr>
          <p:cNvPr id="13" name="Kép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923" y="5933262"/>
            <a:ext cx="1371753" cy="9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64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églalap 14"/>
          <p:cNvSpPr/>
          <p:nvPr/>
        </p:nvSpPr>
        <p:spPr>
          <a:xfrm>
            <a:off x="0" y="6416411"/>
            <a:ext cx="9135800" cy="446721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Jobbra nyíl 3"/>
          <p:cNvSpPr/>
          <p:nvPr/>
        </p:nvSpPr>
        <p:spPr>
          <a:xfrm>
            <a:off x="0" y="326"/>
            <a:ext cx="9144000" cy="864096"/>
          </a:xfrm>
          <a:prstGeom prst="rightArrow">
            <a:avLst>
              <a:gd name="adj1" fmla="val 69240"/>
              <a:gd name="adj2" fmla="val 52124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The </a:t>
            </a: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P-K structure with uncertainty blocks</a:t>
            </a:r>
          </a:p>
        </p:txBody>
      </p:sp>
      <p:sp>
        <p:nvSpPr>
          <p:cNvPr id="32" name="Szövegdoboz 14"/>
          <p:cNvSpPr txBox="1">
            <a:spLocks noChangeArrowheads="1"/>
          </p:cNvSpPr>
          <p:nvPr/>
        </p:nvSpPr>
        <p:spPr bwMode="auto">
          <a:xfrm>
            <a:off x="34925" y="6546850"/>
            <a:ext cx="67999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fld id="{E6397BA0-A1F5-4C9D-A1BA-4ACAF2088CDB}" type="slidenum">
              <a:rPr lang="en-US" altLang="hu-HU" sz="1600" smtClean="0">
                <a:solidFill>
                  <a:schemeClr val="bg1"/>
                </a:solidFill>
                <a:latin typeface="+mn-lt"/>
              </a:rPr>
              <a:t>42</a:t>
            </a:fld>
            <a:r>
              <a:rPr lang="en-US" altLang="hu-HU" sz="1600" dirty="0" smtClean="0">
                <a:solidFill>
                  <a:schemeClr val="bg1"/>
                </a:solidFill>
                <a:latin typeface="+mn-lt"/>
              </a:rPr>
              <a:t>/</a:t>
            </a:r>
            <a:r>
              <a:rPr lang="hu-HU" altLang="hu-HU" sz="1600" dirty="0" smtClean="0">
                <a:solidFill>
                  <a:schemeClr val="bg1"/>
                </a:solidFill>
                <a:latin typeface="+mn-lt"/>
              </a:rPr>
              <a:t>78</a:t>
            </a:r>
            <a:endParaRPr lang="hu-HU" altLang="hu-HU" sz="1600" dirty="0" smtClean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125538"/>
            <a:ext cx="3960440" cy="4532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8358" y="1812924"/>
            <a:ext cx="3031756" cy="3612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3642" y="5805264"/>
            <a:ext cx="2100486" cy="446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9" descr="C:\Users\johanna\Downloads\erc_logo_233px.pn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589" r="43974" b="7279"/>
          <a:stretch>
            <a:fillRect/>
          </a:stretch>
        </p:blipFill>
        <p:spPr bwMode="auto">
          <a:xfrm>
            <a:off x="8132024" y="5949280"/>
            <a:ext cx="918462" cy="900000"/>
          </a:xfrm>
          <a:prstGeom prst="rect">
            <a:avLst/>
          </a:prstGeom>
          <a:noFill/>
        </p:spPr>
      </p:pic>
      <p:pic>
        <p:nvPicPr>
          <p:cNvPr id="14" name="Kép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923" y="5933262"/>
            <a:ext cx="1371753" cy="9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600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églalap 14"/>
          <p:cNvSpPr/>
          <p:nvPr/>
        </p:nvSpPr>
        <p:spPr>
          <a:xfrm>
            <a:off x="0" y="6416411"/>
            <a:ext cx="9135800" cy="446721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Jobbra nyíl 3"/>
          <p:cNvSpPr/>
          <p:nvPr/>
        </p:nvSpPr>
        <p:spPr>
          <a:xfrm>
            <a:off x="0" y="326"/>
            <a:ext cx="9144000" cy="864096"/>
          </a:xfrm>
          <a:prstGeom prst="rightArrow">
            <a:avLst>
              <a:gd name="adj1" fmla="val 69240"/>
              <a:gd name="adj2" fmla="val 52124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The M-D structure</a:t>
            </a:r>
            <a:endParaRPr lang="en-US" dirty="0"/>
          </a:p>
        </p:txBody>
      </p:sp>
      <p:sp>
        <p:nvSpPr>
          <p:cNvPr id="32" name="Szövegdoboz 14"/>
          <p:cNvSpPr txBox="1">
            <a:spLocks noChangeArrowheads="1"/>
          </p:cNvSpPr>
          <p:nvPr/>
        </p:nvSpPr>
        <p:spPr bwMode="auto">
          <a:xfrm>
            <a:off x="34925" y="6546850"/>
            <a:ext cx="67999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fld id="{E6397BA0-A1F5-4C9D-A1BA-4ACAF2088CDB}" type="slidenum">
              <a:rPr lang="en-US" altLang="hu-HU" sz="1600" smtClean="0">
                <a:solidFill>
                  <a:schemeClr val="bg1"/>
                </a:solidFill>
                <a:latin typeface="+mn-lt"/>
              </a:rPr>
              <a:t>43</a:t>
            </a:fld>
            <a:r>
              <a:rPr lang="en-US" altLang="hu-HU" sz="1600" dirty="0" smtClean="0">
                <a:solidFill>
                  <a:schemeClr val="bg1"/>
                </a:solidFill>
                <a:latin typeface="+mn-lt"/>
              </a:rPr>
              <a:t>/</a:t>
            </a:r>
            <a:r>
              <a:rPr lang="hu-HU" altLang="hu-HU" sz="1600" dirty="0" smtClean="0">
                <a:solidFill>
                  <a:schemeClr val="bg1"/>
                </a:solidFill>
                <a:latin typeface="+mn-lt"/>
              </a:rPr>
              <a:t>78</a:t>
            </a:r>
            <a:endParaRPr lang="en-US" altLang="hu-HU" sz="1600" dirty="0" smtClean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568" y="908050"/>
            <a:ext cx="3803650" cy="288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879975"/>
            <a:ext cx="2597150" cy="100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7364" y="4077072"/>
            <a:ext cx="4991100" cy="2287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9" descr="C:\Users\johanna\Downloads\erc_logo_233px.pn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589" r="43974" b="7279"/>
          <a:stretch>
            <a:fillRect/>
          </a:stretch>
        </p:blipFill>
        <p:spPr bwMode="auto">
          <a:xfrm>
            <a:off x="8132024" y="5949280"/>
            <a:ext cx="918462" cy="900000"/>
          </a:xfrm>
          <a:prstGeom prst="rect">
            <a:avLst/>
          </a:prstGeom>
          <a:noFill/>
        </p:spPr>
      </p:pic>
      <p:pic>
        <p:nvPicPr>
          <p:cNvPr id="14" name="Kép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923" y="5933262"/>
            <a:ext cx="1371753" cy="9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219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églalap 12"/>
          <p:cNvSpPr/>
          <p:nvPr/>
        </p:nvSpPr>
        <p:spPr>
          <a:xfrm>
            <a:off x="0" y="6416411"/>
            <a:ext cx="9135800" cy="446721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Jobbra nyíl 3"/>
          <p:cNvSpPr/>
          <p:nvPr/>
        </p:nvSpPr>
        <p:spPr>
          <a:xfrm>
            <a:off x="0" y="326"/>
            <a:ext cx="9144000" cy="864096"/>
          </a:xfrm>
          <a:prstGeom prst="rightArrow">
            <a:avLst>
              <a:gd name="adj1" fmla="val 69240"/>
              <a:gd name="adj2" fmla="val 52124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The </a:t>
            </a: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optimization criterion of the control design</a:t>
            </a:r>
          </a:p>
        </p:txBody>
      </p:sp>
      <p:sp>
        <p:nvSpPr>
          <p:cNvPr id="32" name="Szövegdoboz 14"/>
          <p:cNvSpPr txBox="1">
            <a:spLocks noChangeArrowheads="1"/>
          </p:cNvSpPr>
          <p:nvPr/>
        </p:nvSpPr>
        <p:spPr bwMode="auto">
          <a:xfrm>
            <a:off x="34925" y="6546850"/>
            <a:ext cx="67999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fld id="{E6397BA0-A1F5-4C9D-A1BA-4ACAF2088CDB}" type="slidenum">
              <a:rPr lang="en-US" altLang="hu-HU" sz="1600" smtClean="0">
                <a:solidFill>
                  <a:schemeClr val="bg1"/>
                </a:solidFill>
                <a:latin typeface="+mn-lt"/>
              </a:rPr>
              <a:t>44</a:t>
            </a:fld>
            <a:r>
              <a:rPr lang="en-US" altLang="hu-HU" sz="1600" dirty="0" smtClean="0">
                <a:solidFill>
                  <a:schemeClr val="bg1"/>
                </a:solidFill>
                <a:latin typeface="+mn-lt"/>
              </a:rPr>
              <a:t>/</a:t>
            </a:r>
            <a:r>
              <a:rPr lang="hu-HU" altLang="hu-HU" sz="1600" dirty="0" smtClean="0">
                <a:solidFill>
                  <a:schemeClr val="bg1"/>
                </a:solidFill>
                <a:latin typeface="+mn-lt"/>
              </a:rPr>
              <a:t>78</a:t>
            </a:r>
            <a:endParaRPr lang="hu-HU" altLang="hu-HU" sz="1600" dirty="0" smtClean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324" y="1139566"/>
            <a:ext cx="8394156" cy="4538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9" descr="C:\Users\johanna\Downloads\erc_logo_233px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589" r="43974" b="7279"/>
          <a:stretch>
            <a:fillRect/>
          </a:stretch>
        </p:blipFill>
        <p:spPr bwMode="auto">
          <a:xfrm>
            <a:off x="8132024" y="5949280"/>
            <a:ext cx="918462" cy="900000"/>
          </a:xfrm>
          <a:prstGeom prst="rect">
            <a:avLst/>
          </a:prstGeom>
          <a:noFill/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923" y="5933262"/>
            <a:ext cx="1371753" cy="9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507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églalap 46"/>
          <p:cNvSpPr/>
          <p:nvPr/>
        </p:nvSpPr>
        <p:spPr>
          <a:xfrm>
            <a:off x="0" y="6416411"/>
            <a:ext cx="9135800" cy="446721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Jobbra nyíl 3"/>
          <p:cNvSpPr/>
          <p:nvPr/>
        </p:nvSpPr>
        <p:spPr>
          <a:xfrm>
            <a:off x="0" y="326"/>
            <a:ext cx="9144000" cy="864096"/>
          </a:xfrm>
          <a:prstGeom prst="rightArrow">
            <a:avLst>
              <a:gd name="adj1" fmla="val 69240"/>
              <a:gd name="adj2" fmla="val 52124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Physiological Controls </a:t>
            </a:r>
            <a:r>
              <a:rPr lang="hu-H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Research Center</a:t>
            </a:r>
            <a:endParaRPr lang="en-US" dirty="0"/>
          </a:p>
        </p:txBody>
      </p:sp>
      <p:pic>
        <p:nvPicPr>
          <p:cNvPr id="5130" name="Picture 2" descr="D:\Desktop\Johi\Doktori\3. szemeszter\élettani szabályozások honlap\csoport_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8363" y="2555081"/>
            <a:ext cx="1274762" cy="130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31" name="Csoportba foglalás 5"/>
          <p:cNvGrpSpPr>
            <a:grpSpLocks/>
          </p:cNvGrpSpPr>
          <p:nvPr/>
        </p:nvGrpSpPr>
        <p:grpSpPr bwMode="auto">
          <a:xfrm>
            <a:off x="179388" y="1102519"/>
            <a:ext cx="3240087" cy="1641475"/>
            <a:chOff x="179388" y="1195388"/>
            <a:chExt cx="3240087" cy="1641475"/>
          </a:xfrm>
        </p:grpSpPr>
        <p:sp>
          <p:nvSpPr>
            <p:cNvPr id="21" name="Jobbra nyíl 20"/>
            <p:cNvSpPr/>
            <p:nvPr/>
          </p:nvSpPr>
          <p:spPr>
            <a:xfrm rot="12979769">
              <a:off x="1974850" y="2346325"/>
              <a:ext cx="1365250" cy="431800"/>
            </a:xfrm>
            <a:prstGeom prst="rightArrow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5" name="Szövegdoboz 24"/>
            <p:cNvSpPr txBox="1"/>
            <p:nvPr/>
          </p:nvSpPr>
          <p:spPr>
            <a:xfrm>
              <a:off x="900113" y="1195388"/>
              <a:ext cx="2519362" cy="70802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000" dirty="0">
                  <a:latin typeface="+mn-lt"/>
                </a:rPr>
                <a:t>Diabetes:</a:t>
              </a:r>
            </a:p>
            <a:p>
              <a:pPr>
                <a:defRPr/>
              </a:pPr>
              <a:r>
                <a:rPr lang="en-US" sz="2000" dirty="0">
                  <a:latin typeface="+mn-lt"/>
                </a:rPr>
                <a:t>Artificial pancreas</a:t>
              </a:r>
            </a:p>
          </p:txBody>
        </p:sp>
        <p:sp>
          <p:nvSpPr>
            <p:cNvPr id="29" name="Lekerekített téglalap 28"/>
            <p:cNvSpPr/>
            <p:nvPr/>
          </p:nvSpPr>
          <p:spPr>
            <a:xfrm>
              <a:off x="179388" y="1930400"/>
              <a:ext cx="1736725" cy="906463"/>
            </a:xfrm>
            <a:prstGeom prst="roundRect">
              <a:avLst>
                <a:gd name="adj" fmla="val 10000"/>
              </a:avLst>
            </a:prstGeom>
            <a:blipFill rotWithShape="1">
              <a:blip r:embed="rId3"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2" name="Csoportba foglalás 1"/>
          <p:cNvGrpSpPr>
            <a:grpSpLocks/>
          </p:cNvGrpSpPr>
          <p:nvPr/>
        </p:nvGrpSpPr>
        <p:grpSpPr bwMode="auto">
          <a:xfrm>
            <a:off x="4579938" y="1104106"/>
            <a:ext cx="3744912" cy="1639888"/>
            <a:chOff x="4579938" y="1196975"/>
            <a:chExt cx="3744912" cy="1639888"/>
          </a:xfrm>
        </p:grpSpPr>
        <p:sp>
          <p:nvSpPr>
            <p:cNvPr id="22" name="Jobbra nyíl 21"/>
            <p:cNvSpPr/>
            <p:nvPr/>
          </p:nvSpPr>
          <p:spPr>
            <a:xfrm rot="19451484">
              <a:off x="4579938" y="2297113"/>
              <a:ext cx="1397000" cy="431800"/>
            </a:xfrm>
            <a:prstGeom prst="rightArrow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6" name="Szövegdoboz 25"/>
            <p:cNvSpPr txBox="1"/>
            <p:nvPr/>
          </p:nvSpPr>
          <p:spPr>
            <a:xfrm>
              <a:off x="5003800" y="1196975"/>
              <a:ext cx="2520950" cy="70802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000" dirty="0">
                  <a:latin typeface="+mn-lt"/>
                </a:rPr>
                <a:t>Cancer:</a:t>
              </a:r>
            </a:p>
            <a:p>
              <a:pPr>
                <a:defRPr/>
              </a:pPr>
              <a:r>
                <a:rPr lang="en-US" sz="2000" dirty="0">
                  <a:latin typeface="+mn-lt"/>
                </a:rPr>
                <a:t>Antiangiogenic TMT</a:t>
              </a:r>
            </a:p>
          </p:txBody>
        </p:sp>
        <p:sp>
          <p:nvSpPr>
            <p:cNvPr id="30" name="Lekerekített téglalap 29"/>
            <p:cNvSpPr/>
            <p:nvPr/>
          </p:nvSpPr>
          <p:spPr>
            <a:xfrm>
              <a:off x="6588125" y="1989138"/>
              <a:ext cx="1736725" cy="847725"/>
            </a:xfrm>
            <a:prstGeom prst="roundRect">
              <a:avLst>
                <a:gd name="adj" fmla="val 10000"/>
              </a:avLst>
            </a:prstGeom>
            <a:blipFill rotWithShape="1">
              <a:blip r:embed="rId4"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3" name="Csoportba foglalás 2"/>
          <p:cNvGrpSpPr>
            <a:grpSpLocks/>
          </p:cNvGrpSpPr>
          <p:nvPr/>
        </p:nvGrpSpPr>
        <p:grpSpPr bwMode="auto">
          <a:xfrm>
            <a:off x="261938" y="3794919"/>
            <a:ext cx="3430587" cy="1938337"/>
            <a:chOff x="261938" y="3887788"/>
            <a:chExt cx="3430587" cy="1938337"/>
          </a:xfrm>
        </p:grpSpPr>
        <p:sp>
          <p:nvSpPr>
            <p:cNvPr id="23" name="Jobbra nyíl 22"/>
            <p:cNvSpPr/>
            <p:nvPr/>
          </p:nvSpPr>
          <p:spPr>
            <a:xfrm rot="8593682">
              <a:off x="2189163" y="3887788"/>
              <a:ext cx="1222375" cy="431800"/>
            </a:xfrm>
            <a:prstGeom prst="rightArrow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8" name="Szövegdoboz 27"/>
            <p:cNvSpPr txBox="1"/>
            <p:nvPr/>
          </p:nvSpPr>
          <p:spPr>
            <a:xfrm>
              <a:off x="884238" y="5118100"/>
              <a:ext cx="2808287" cy="70802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000" dirty="0">
                  <a:latin typeface="+mn-lt"/>
                </a:rPr>
                <a:t>Biostatistics:</a:t>
              </a:r>
            </a:p>
            <a:p>
              <a:pPr>
                <a:defRPr/>
              </a:pPr>
              <a:r>
                <a:rPr lang="en-US" sz="2000" dirty="0">
                  <a:latin typeface="+mn-lt"/>
                </a:rPr>
                <a:t>Evidence based medicine</a:t>
              </a:r>
            </a:p>
          </p:txBody>
        </p:sp>
        <p:sp>
          <p:nvSpPr>
            <p:cNvPr id="31" name="Lekerekített téglalap 30"/>
            <p:cNvSpPr/>
            <p:nvPr/>
          </p:nvSpPr>
          <p:spPr>
            <a:xfrm>
              <a:off x="261938" y="4159250"/>
              <a:ext cx="1736725" cy="906463"/>
            </a:xfrm>
            <a:prstGeom prst="roundRect">
              <a:avLst>
                <a:gd name="adj" fmla="val 10000"/>
              </a:avLst>
            </a:prstGeom>
            <a:blipFill rotWithShape="1">
              <a:blip r:embed="rId5"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5" name="Csoportba foglalás 4"/>
          <p:cNvGrpSpPr>
            <a:grpSpLocks/>
          </p:cNvGrpSpPr>
          <p:nvPr/>
        </p:nvGrpSpPr>
        <p:grpSpPr bwMode="auto">
          <a:xfrm>
            <a:off x="4586288" y="3386931"/>
            <a:ext cx="3225800" cy="2346325"/>
            <a:chOff x="4586288" y="3479800"/>
            <a:chExt cx="3225800" cy="2346325"/>
          </a:xfrm>
        </p:grpSpPr>
        <p:sp>
          <p:nvSpPr>
            <p:cNvPr id="24" name="Jobbra nyíl 23"/>
            <p:cNvSpPr/>
            <p:nvPr/>
          </p:nvSpPr>
          <p:spPr>
            <a:xfrm rot="2122978">
              <a:off x="4586288" y="3914775"/>
              <a:ext cx="1198562" cy="431800"/>
            </a:xfrm>
            <a:prstGeom prst="rightArrow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7" name="Szövegdoboz 26"/>
            <p:cNvSpPr txBox="1"/>
            <p:nvPr/>
          </p:nvSpPr>
          <p:spPr>
            <a:xfrm>
              <a:off x="5003800" y="5118100"/>
              <a:ext cx="2808288" cy="70802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000" dirty="0">
                  <a:latin typeface="+mn-lt"/>
                </a:rPr>
                <a:t>Hemodialysis:</a:t>
              </a:r>
            </a:p>
            <a:p>
              <a:pPr>
                <a:defRPr/>
              </a:pPr>
              <a:r>
                <a:rPr lang="en-US" sz="2000" dirty="0">
                  <a:latin typeface="+mn-lt"/>
                </a:rPr>
                <a:t>Peristaltic pump control</a:t>
              </a:r>
            </a:p>
          </p:txBody>
        </p:sp>
        <p:pic>
          <p:nvPicPr>
            <p:cNvPr id="5140" name="Picture 4" descr="http://braunoviny.bbraun.cz/cs/images/content/Hi-tech/2010/09-dialog/obr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46875" y="3479800"/>
              <a:ext cx="1039813" cy="1992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3" name="Picture 2" descr="E:\Levi\Palyazatok_Programok\# OE-NIK\ERC\ERC_2015\erc_logo_233px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3386" y="1456462"/>
            <a:ext cx="1479550" cy="984250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4" name="Csoportba foglalás 33"/>
          <p:cNvGrpSpPr/>
          <p:nvPr/>
        </p:nvGrpSpPr>
        <p:grpSpPr>
          <a:xfrm>
            <a:off x="5185142" y="3748140"/>
            <a:ext cx="2267178" cy="1172167"/>
            <a:chOff x="6156176" y="4359385"/>
            <a:chExt cx="2267178" cy="1172167"/>
          </a:xfrm>
          <a:solidFill>
            <a:schemeClr val="bg1"/>
          </a:solidFill>
        </p:grpSpPr>
        <p:pic>
          <p:nvPicPr>
            <p:cNvPr id="35" name="Picture 4" descr="Képtalálat a következ&amp;odblac;re: „scch”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6176" y="4359385"/>
              <a:ext cx="2267178" cy="591135"/>
            </a:xfrm>
            <a:prstGeom prst="rect">
              <a:avLst/>
            </a:prstGeom>
            <a:grpFill/>
            <a:extLst/>
          </p:spPr>
        </p:pic>
        <p:pic>
          <p:nvPicPr>
            <p:cNvPr id="36" name="Picture 6" descr="Képtalálat a következ&amp;odblac;re: „bbraun”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93349" y="4999775"/>
              <a:ext cx="2157997" cy="531777"/>
            </a:xfrm>
            <a:prstGeom prst="rect">
              <a:avLst/>
            </a:prstGeom>
            <a:grpFill/>
            <a:extLst/>
          </p:spPr>
        </p:pic>
      </p:grpSp>
      <p:pic>
        <p:nvPicPr>
          <p:cNvPr id="37" name="Picture 2" descr="Image result for Gottsegen György Országos Kardiológiai Intézet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091" y="3552153"/>
            <a:ext cx="1264484" cy="1251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8" name="Csoportba foglalás 37"/>
          <p:cNvGrpSpPr>
            <a:grpSpLocks noChangeAspect="1"/>
          </p:cNvGrpSpPr>
          <p:nvPr/>
        </p:nvGrpSpPr>
        <p:grpSpPr bwMode="auto">
          <a:xfrm>
            <a:off x="5292080" y="2400027"/>
            <a:ext cx="1902667" cy="982067"/>
            <a:chOff x="6772752" y="-1"/>
            <a:chExt cx="2168826" cy="1119692"/>
          </a:xfrm>
        </p:grpSpPr>
        <p:pic>
          <p:nvPicPr>
            <p:cNvPr id="39" name="Picture 4"/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772752" y="-1"/>
              <a:ext cx="1083573" cy="10835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0" name="Picture 7" descr="logoma"/>
            <p:cNvPicPr>
              <a:picLocks noChangeAspect="1" noChangeArrowheads="1"/>
            </p:cNvPicPr>
            <p:nvPr/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8977" r="13268"/>
            <a:stretch>
              <a:fillRect/>
            </a:stretch>
          </p:blipFill>
          <p:spPr bwMode="auto">
            <a:xfrm>
              <a:off x="7790150" y="0"/>
              <a:ext cx="1151428" cy="11196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41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1624" y="1861960"/>
            <a:ext cx="1247334" cy="1275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29" descr="C:\Users\johanna\Downloads\erc_logo_233px.pn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589" r="43974" b="7279"/>
          <a:stretch>
            <a:fillRect/>
          </a:stretch>
        </p:blipFill>
        <p:spPr bwMode="auto">
          <a:xfrm>
            <a:off x="8132024" y="5949280"/>
            <a:ext cx="918462" cy="900000"/>
          </a:xfrm>
          <a:prstGeom prst="rect">
            <a:avLst/>
          </a:prstGeom>
          <a:noFill/>
        </p:spPr>
      </p:pic>
      <p:pic>
        <p:nvPicPr>
          <p:cNvPr id="45" name="Kép 4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923" y="5933262"/>
            <a:ext cx="1371753" cy="972000"/>
          </a:xfrm>
          <a:prstGeom prst="rect">
            <a:avLst/>
          </a:prstGeom>
        </p:spPr>
      </p:pic>
      <p:sp>
        <p:nvSpPr>
          <p:cNvPr id="46" name="Szövegdoboz 45"/>
          <p:cNvSpPr txBox="1">
            <a:spLocks noChangeArrowheads="1"/>
          </p:cNvSpPr>
          <p:nvPr/>
        </p:nvSpPr>
        <p:spPr bwMode="auto">
          <a:xfrm>
            <a:off x="34925" y="6525344"/>
            <a:ext cx="67999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fld id="{3CFA12F5-8AFB-4BFD-9587-505FB91A10E0}" type="slidenum">
              <a:rPr lang="en-US" altLang="hu-HU" sz="1600" smtClean="0">
                <a:solidFill>
                  <a:schemeClr val="bg1"/>
                </a:solidFill>
                <a:latin typeface="+mn-lt"/>
              </a:rPr>
              <a:t>45</a:t>
            </a:fld>
            <a:r>
              <a:rPr lang="en-US" altLang="hu-HU" sz="1600" dirty="0" smtClean="0">
                <a:solidFill>
                  <a:schemeClr val="bg1"/>
                </a:solidFill>
                <a:latin typeface="+mn-lt"/>
              </a:rPr>
              <a:t>/</a:t>
            </a:r>
            <a:r>
              <a:rPr lang="hu-HU" altLang="hu-HU" sz="1600" dirty="0" smtClean="0">
                <a:solidFill>
                  <a:schemeClr val="bg1"/>
                </a:solidFill>
                <a:latin typeface="+mn-lt"/>
              </a:rPr>
              <a:t>78</a:t>
            </a:r>
            <a:endParaRPr lang="en-US" altLang="hu-HU" sz="1600" dirty="0" smtClean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15100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églalap 16"/>
          <p:cNvSpPr/>
          <p:nvPr/>
        </p:nvSpPr>
        <p:spPr>
          <a:xfrm>
            <a:off x="0" y="6416411"/>
            <a:ext cx="9135800" cy="446721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29" descr="C:\Users\johanna\Downloads\erc_logo_233px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589" r="43974" b="7279"/>
          <a:stretch>
            <a:fillRect/>
          </a:stretch>
        </p:blipFill>
        <p:spPr bwMode="auto">
          <a:xfrm>
            <a:off x="8132024" y="5949280"/>
            <a:ext cx="918462" cy="900000"/>
          </a:xfrm>
          <a:prstGeom prst="rect">
            <a:avLst/>
          </a:prstGeom>
          <a:noFill/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923" y="5933262"/>
            <a:ext cx="1371753" cy="972000"/>
          </a:xfrm>
          <a:prstGeom prst="rect">
            <a:avLst/>
          </a:prstGeom>
        </p:spPr>
      </p:pic>
      <p:sp>
        <p:nvSpPr>
          <p:cNvPr id="13" name="Szövegdoboz 12"/>
          <p:cNvSpPr txBox="1">
            <a:spLocks noChangeArrowheads="1"/>
          </p:cNvSpPr>
          <p:nvPr/>
        </p:nvSpPr>
        <p:spPr bwMode="auto">
          <a:xfrm>
            <a:off x="34925" y="6525344"/>
            <a:ext cx="67999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fld id="{3CFA12F5-8AFB-4BFD-9587-505FB91A10E0}" type="slidenum">
              <a:rPr lang="en-US" altLang="hu-HU" sz="1600" smtClean="0">
                <a:solidFill>
                  <a:schemeClr val="bg1"/>
                </a:solidFill>
                <a:latin typeface="+mn-lt"/>
              </a:rPr>
              <a:t>46</a:t>
            </a:fld>
            <a:r>
              <a:rPr lang="en-US" altLang="hu-HU" sz="1600" dirty="0" smtClean="0">
                <a:solidFill>
                  <a:schemeClr val="bg1"/>
                </a:solidFill>
                <a:latin typeface="+mn-lt"/>
              </a:rPr>
              <a:t>/</a:t>
            </a:r>
            <a:r>
              <a:rPr lang="hu-HU" altLang="hu-HU" sz="1600" dirty="0" smtClean="0">
                <a:solidFill>
                  <a:schemeClr val="bg1"/>
                </a:solidFill>
                <a:latin typeface="+mn-lt"/>
              </a:rPr>
              <a:t>78</a:t>
            </a:r>
            <a:endParaRPr lang="en-US" altLang="hu-HU" sz="1600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1" name="Jobbra nyíl 10"/>
          <p:cNvSpPr/>
          <p:nvPr/>
        </p:nvSpPr>
        <p:spPr>
          <a:xfrm>
            <a:off x="0" y="326"/>
            <a:ext cx="9144000" cy="864096"/>
          </a:xfrm>
          <a:prstGeom prst="rightArrow">
            <a:avLst>
              <a:gd name="adj1" fmla="val 69240"/>
              <a:gd name="adj2" fmla="val 52124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Artificial Pancreas</a:t>
            </a:r>
            <a:endParaRPr lang="en-US" dirty="0"/>
          </a:p>
        </p:txBody>
      </p:sp>
      <p:pic>
        <p:nvPicPr>
          <p:cNvPr id="14" name="Picture 36" descr="Artificial-pancreas-new-study-kid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6200" y="1844675"/>
            <a:ext cx="3651250" cy="332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1656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églalap 15"/>
          <p:cNvSpPr/>
          <p:nvPr/>
        </p:nvSpPr>
        <p:spPr>
          <a:xfrm>
            <a:off x="0" y="6416411"/>
            <a:ext cx="9135800" cy="446721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29" descr="C:\Users\johanna\Downloads\erc_logo_233px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589" r="43974" b="7279"/>
          <a:stretch>
            <a:fillRect/>
          </a:stretch>
        </p:blipFill>
        <p:spPr bwMode="auto">
          <a:xfrm>
            <a:off x="8132024" y="5949280"/>
            <a:ext cx="918462" cy="900000"/>
          </a:xfrm>
          <a:prstGeom prst="rect">
            <a:avLst/>
          </a:prstGeom>
          <a:noFill/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923" y="5933262"/>
            <a:ext cx="1371753" cy="972000"/>
          </a:xfrm>
          <a:prstGeom prst="rect">
            <a:avLst/>
          </a:prstGeom>
        </p:spPr>
      </p:pic>
      <p:sp>
        <p:nvSpPr>
          <p:cNvPr id="13" name="Szövegdoboz 12"/>
          <p:cNvSpPr txBox="1">
            <a:spLocks noChangeArrowheads="1"/>
          </p:cNvSpPr>
          <p:nvPr/>
        </p:nvSpPr>
        <p:spPr bwMode="auto">
          <a:xfrm>
            <a:off x="34925" y="6525344"/>
            <a:ext cx="67999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fld id="{3CFA12F5-8AFB-4BFD-9587-505FB91A10E0}" type="slidenum">
              <a:rPr lang="en-US" altLang="hu-HU" sz="1600" smtClean="0">
                <a:solidFill>
                  <a:schemeClr val="bg1"/>
                </a:solidFill>
                <a:latin typeface="+mn-lt"/>
              </a:rPr>
              <a:t>47</a:t>
            </a:fld>
            <a:r>
              <a:rPr lang="en-US" altLang="hu-HU" sz="1600" dirty="0" smtClean="0">
                <a:solidFill>
                  <a:schemeClr val="bg1"/>
                </a:solidFill>
                <a:latin typeface="+mn-lt"/>
              </a:rPr>
              <a:t>/</a:t>
            </a:r>
            <a:r>
              <a:rPr lang="hu-HU" altLang="hu-HU" sz="1600" dirty="0" smtClean="0">
                <a:solidFill>
                  <a:schemeClr val="bg1"/>
                </a:solidFill>
                <a:latin typeface="+mn-lt"/>
              </a:rPr>
              <a:t>78</a:t>
            </a:r>
            <a:endParaRPr lang="en-US" altLang="hu-HU" sz="1600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6" name="Jobbra nyíl 25"/>
          <p:cNvSpPr/>
          <p:nvPr/>
        </p:nvSpPr>
        <p:spPr>
          <a:xfrm>
            <a:off x="0" y="326"/>
            <a:ext cx="9144000" cy="864096"/>
          </a:xfrm>
          <a:prstGeom prst="rightArrow">
            <a:avLst>
              <a:gd name="adj1" fmla="val 69240"/>
              <a:gd name="adj2" fmla="val 52124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Diabetes – Increasing problem</a:t>
            </a:r>
            <a:endParaRPr lang="en-US" dirty="0"/>
          </a:p>
        </p:txBody>
      </p:sp>
      <p:pic>
        <p:nvPicPr>
          <p:cNvPr id="27" name="Picture 2" descr="http://images.huffingtonpost.com/2013-11-14-peopleinworldwd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3"/>
          <a:stretch/>
        </p:blipFill>
        <p:spPr bwMode="auto">
          <a:xfrm>
            <a:off x="3347864" y="1412776"/>
            <a:ext cx="5796337" cy="3900497"/>
          </a:xfrm>
          <a:prstGeom prst="roundRect">
            <a:avLst>
              <a:gd name="adj" fmla="val 2502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28" name="Picture 4" descr="http://images.huffingtonpost.com/2013-11-14-55increas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5288" y="3763069"/>
            <a:ext cx="2440669" cy="2170193"/>
          </a:xfrm>
          <a:prstGeom prst="roundRect">
            <a:avLst>
              <a:gd name="adj" fmla="val 4507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sp>
        <p:nvSpPr>
          <p:cNvPr id="29" name="TextBox 12"/>
          <p:cNvSpPr txBox="1"/>
          <p:nvPr/>
        </p:nvSpPr>
        <p:spPr>
          <a:xfrm>
            <a:off x="984841" y="1487106"/>
            <a:ext cx="178696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>
                <a:latin typeface="+mj-lt"/>
              </a:rPr>
              <a:t>Not insulin</a:t>
            </a:r>
          </a:p>
          <a:p>
            <a:r>
              <a:rPr lang="en-US" sz="2500" dirty="0" smtClean="0">
                <a:latin typeface="+mj-lt"/>
              </a:rPr>
              <a:t>production</a:t>
            </a:r>
            <a:endParaRPr lang="en-US" sz="2500" dirty="0">
              <a:latin typeface="+mj-lt"/>
            </a:endParaRPr>
          </a:p>
        </p:txBody>
      </p:sp>
      <p:sp>
        <p:nvSpPr>
          <p:cNvPr id="30" name="TextBox 13"/>
          <p:cNvSpPr txBox="1"/>
          <p:nvPr/>
        </p:nvSpPr>
        <p:spPr>
          <a:xfrm>
            <a:off x="984841" y="3025482"/>
            <a:ext cx="265105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>
                <a:latin typeface="+mj-lt"/>
              </a:rPr>
              <a:t>Not </a:t>
            </a:r>
            <a:r>
              <a:rPr lang="en-US" sz="2500" b="1" dirty="0" smtClean="0">
                <a:latin typeface="+mj-lt"/>
              </a:rPr>
              <a:t>enough </a:t>
            </a:r>
            <a:r>
              <a:rPr lang="en-US" sz="2500" dirty="0" smtClean="0">
                <a:latin typeface="+mj-lt"/>
              </a:rPr>
              <a:t>insulin production</a:t>
            </a:r>
            <a:endParaRPr lang="en-US" sz="2500" dirty="0">
              <a:latin typeface="+mj-lt"/>
            </a:endParaRPr>
          </a:p>
        </p:txBody>
      </p:sp>
      <p:pic>
        <p:nvPicPr>
          <p:cNvPr id="31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766867" y="764704"/>
            <a:ext cx="2748229" cy="3890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382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églalap 21"/>
          <p:cNvSpPr/>
          <p:nvPr/>
        </p:nvSpPr>
        <p:spPr>
          <a:xfrm>
            <a:off x="0" y="6416411"/>
            <a:ext cx="9135800" cy="446721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29" descr="C:\Users\johanna\Downloads\erc_logo_233px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589" r="43974" b="7279"/>
          <a:stretch>
            <a:fillRect/>
          </a:stretch>
        </p:blipFill>
        <p:spPr bwMode="auto">
          <a:xfrm>
            <a:off x="8132024" y="5949280"/>
            <a:ext cx="918462" cy="900000"/>
          </a:xfrm>
          <a:prstGeom prst="rect">
            <a:avLst/>
          </a:prstGeom>
          <a:noFill/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923" y="5933262"/>
            <a:ext cx="1371753" cy="972000"/>
          </a:xfrm>
          <a:prstGeom prst="rect">
            <a:avLst/>
          </a:prstGeom>
        </p:spPr>
      </p:pic>
      <p:sp>
        <p:nvSpPr>
          <p:cNvPr id="13" name="Szövegdoboz 12"/>
          <p:cNvSpPr txBox="1">
            <a:spLocks noChangeArrowheads="1"/>
          </p:cNvSpPr>
          <p:nvPr/>
        </p:nvSpPr>
        <p:spPr bwMode="auto">
          <a:xfrm>
            <a:off x="34925" y="6525344"/>
            <a:ext cx="67999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fld id="{3CFA12F5-8AFB-4BFD-9587-505FB91A10E0}" type="slidenum">
              <a:rPr lang="en-US" altLang="hu-HU" sz="1600" smtClean="0">
                <a:solidFill>
                  <a:schemeClr val="bg1"/>
                </a:solidFill>
                <a:latin typeface="+mn-lt"/>
              </a:rPr>
              <a:t>48</a:t>
            </a:fld>
            <a:r>
              <a:rPr lang="en-US" altLang="hu-HU" sz="1600" dirty="0" smtClean="0">
                <a:solidFill>
                  <a:schemeClr val="bg1"/>
                </a:solidFill>
                <a:latin typeface="+mn-lt"/>
              </a:rPr>
              <a:t>/</a:t>
            </a:r>
            <a:r>
              <a:rPr lang="hu-HU" altLang="hu-HU" sz="1600" dirty="0" smtClean="0">
                <a:solidFill>
                  <a:schemeClr val="bg1"/>
                </a:solidFill>
                <a:latin typeface="+mn-lt"/>
              </a:rPr>
              <a:t>78</a:t>
            </a:r>
            <a:endParaRPr lang="en-US" altLang="hu-HU" sz="1600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4" name="Jobbra nyíl 13"/>
          <p:cNvSpPr/>
          <p:nvPr/>
        </p:nvSpPr>
        <p:spPr>
          <a:xfrm>
            <a:off x="0" y="326"/>
            <a:ext cx="9144000" cy="864096"/>
          </a:xfrm>
          <a:prstGeom prst="rightArrow">
            <a:avLst>
              <a:gd name="adj1" fmla="val 69240"/>
              <a:gd name="adj2" fmla="val 52124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Blood glucose control</a:t>
            </a:r>
          </a:p>
        </p:txBody>
      </p:sp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252238" y="909117"/>
            <a:ext cx="7704138" cy="3424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Aft>
                <a:spcPts val="600"/>
              </a:spcAft>
              <a:buFont typeface="Wingdings" pitchFamily="2" charset="2"/>
              <a:buNone/>
              <a:defRPr/>
            </a:pPr>
            <a:r>
              <a:rPr lang="en-US" sz="2000" b="1" dirty="0">
                <a:latin typeface="+mn-lt"/>
              </a:rPr>
              <a:t>Tight </a:t>
            </a:r>
            <a:r>
              <a:rPr lang="en-US" sz="2000" b="1" dirty="0" smtClean="0">
                <a:latin typeface="+mn-lt"/>
              </a:rPr>
              <a:t>Glycemic </a:t>
            </a:r>
            <a:r>
              <a:rPr lang="en-US" sz="2000" b="1" dirty="0">
                <a:latin typeface="+mn-lt"/>
              </a:rPr>
              <a:t>Control (TGC):</a:t>
            </a:r>
          </a:p>
          <a:p>
            <a:pPr lvl="1" eaLnBrk="1" hangingPunct="1">
              <a:spcAft>
                <a:spcPct val="35000"/>
              </a:spcAft>
              <a:buFont typeface="Wingdings" pitchFamily="2" charset="2"/>
              <a:buChar char="§"/>
              <a:defRPr/>
            </a:pPr>
            <a:r>
              <a:rPr lang="en-US" dirty="0">
                <a:latin typeface="+mn-lt"/>
              </a:rPr>
              <a:t>  already applied in Intensive Care Unit (ICU);</a:t>
            </a:r>
          </a:p>
          <a:p>
            <a:pPr lvl="1" eaLnBrk="1" hangingPunct="1">
              <a:spcAft>
                <a:spcPct val="35000"/>
              </a:spcAft>
              <a:buFont typeface="Wingdings" pitchFamily="2" charset="2"/>
              <a:buChar char="§"/>
              <a:defRPr/>
            </a:pPr>
            <a:r>
              <a:rPr lang="en-US" dirty="0">
                <a:latin typeface="+mn-lt"/>
              </a:rPr>
              <a:t>  uses tools and devices already present;</a:t>
            </a:r>
          </a:p>
          <a:p>
            <a:pPr lvl="1" eaLnBrk="1" hangingPunct="1">
              <a:spcAft>
                <a:spcPct val="35000"/>
              </a:spcAft>
              <a:buFont typeface="Wingdings" pitchFamily="2" charset="2"/>
              <a:buChar char="§"/>
              <a:defRPr/>
            </a:pPr>
            <a:r>
              <a:rPr lang="en-US" dirty="0">
                <a:latin typeface="+mn-lt"/>
              </a:rPr>
              <a:t>  can reduce morbidity &amp; mortality</a:t>
            </a:r>
            <a:r>
              <a:rPr lang="en-US" baseline="30000" dirty="0">
                <a:latin typeface="+mn-lt"/>
              </a:rPr>
              <a:t>1,2</a:t>
            </a:r>
            <a:r>
              <a:rPr lang="en-US" dirty="0">
                <a:latin typeface="+mn-lt"/>
              </a:rPr>
              <a:t> (and costs</a:t>
            </a:r>
            <a:r>
              <a:rPr lang="en-US" baseline="30000" dirty="0">
                <a:latin typeface="+mn-lt"/>
              </a:rPr>
              <a:t>3</a:t>
            </a:r>
            <a:r>
              <a:rPr lang="en-US" dirty="0" smtClean="0">
                <a:latin typeface="+mn-lt"/>
              </a:rPr>
              <a:t>);</a:t>
            </a:r>
            <a:endParaRPr lang="hu-HU" dirty="0" smtClean="0">
              <a:latin typeface="+mn-lt"/>
            </a:endParaRPr>
          </a:p>
          <a:p>
            <a:pPr lvl="1" eaLnBrk="1" hangingPunct="1">
              <a:spcAft>
                <a:spcPct val="35000"/>
              </a:spcAft>
              <a:defRPr/>
            </a:pPr>
            <a:endParaRPr lang="en-US" sz="2000" dirty="0">
              <a:latin typeface="+mn-lt"/>
            </a:endParaRPr>
          </a:p>
          <a:p>
            <a:pPr eaLnBrk="1" hangingPunct="1">
              <a:spcAft>
                <a:spcPts val="600"/>
              </a:spcAft>
              <a:buFont typeface="Wingdings" pitchFamily="2" charset="2"/>
              <a:buNone/>
              <a:defRPr/>
            </a:pPr>
            <a:r>
              <a:rPr lang="en-US" sz="2000" b="1" dirty="0">
                <a:latin typeface="+mn-lt"/>
              </a:rPr>
              <a:t>		    Artificial Pancreas (AP):</a:t>
            </a:r>
            <a:endParaRPr lang="en-US" sz="2000" dirty="0">
              <a:latin typeface="+mn-lt"/>
            </a:endParaRPr>
          </a:p>
          <a:p>
            <a:pPr lvl="4" eaLnBrk="1" hangingPunct="1">
              <a:spcAft>
                <a:spcPct val="35000"/>
              </a:spcAft>
              <a:buFont typeface="Wingdings" pitchFamily="2" charset="2"/>
              <a:buChar char="§"/>
              <a:defRPr/>
            </a:pPr>
            <a:r>
              <a:rPr lang="en-US" dirty="0">
                <a:latin typeface="+mn-lt"/>
              </a:rPr>
              <a:t> glucose control</a:t>
            </a:r>
          </a:p>
          <a:p>
            <a:pPr lvl="4" eaLnBrk="1" hangingPunct="1">
              <a:spcAft>
                <a:spcPct val="35000"/>
              </a:spcAft>
              <a:buFont typeface="Wingdings" pitchFamily="2" charset="2"/>
              <a:buChar char="§"/>
              <a:defRPr/>
            </a:pPr>
            <a:r>
              <a:rPr lang="en-US" dirty="0">
                <a:latin typeface="+mn-lt"/>
              </a:rPr>
              <a:t> needs special hardware - CGMS and insulin pump</a:t>
            </a:r>
            <a:r>
              <a:rPr lang="en-US" baseline="30000" dirty="0">
                <a:latin typeface="+mn-lt"/>
              </a:rPr>
              <a:t>4</a:t>
            </a:r>
            <a:r>
              <a:rPr lang="en-US" dirty="0">
                <a:latin typeface="+mn-lt"/>
              </a:rPr>
              <a:t>;</a:t>
            </a:r>
          </a:p>
          <a:p>
            <a:pPr lvl="4" eaLnBrk="1" hangingPunct="1">
              <a:spcAft>
                <a:spcPct val="35000"/>
              </a:spcAft>
              <a:buFont typeface="Wingdings" pitchFamily="2" charset="2"/>
              <a:buChar char="§"/>
              <a:defRPr/>
            </a:pPr>
            <a:r>
              <a:rPr lang="en-US" dirty="0">
                <a:latin typeface="+mn-lt"/>
              </a:rPr>
              <a:t> still at clinical trial phase</a:t>
            </a:r>
            <a:r>
              <a:rPr lang="en-US" baseline="30000" dirty="0">
                <a:latin typeface="+mn-lt"/>
              </a:rPr>
              <a:t>5,6</a:t>
            </a:r>
            <a:r>
              <a:rPr lang="en-US" dirty="0" smtClean="0">
                <a:latin typeface="+mn-lt"/>
              </a:rPr>
              <a:t>; </a:t>
            </a:r>
            <a:r>
              <a:rPr lang="en-US" dirty="0">
                <a:latin typeface="+mn-lt"/>
              </a:rPr>
              <a:t>	</a:t>
            </a:r>
          </a:p>
        </p:txBody>
      </p:sp>
      <p:sp>
        <p:nvSpPr>
          <p:cNvPr id="17" name="Text Box 6"/>
          <p:cNvSpPr txBox="1">
            <a:spLocks noChangeArrowheads="1"/>
          </p:cNvSpPr>
          <p:nvPr/>
        </p:nvSpPr>
        <p:spPr bwMode="auto">
          <a:xfrm>
            <a:off x="35496" y="5349116"/>
            <a:ext cx="3960440" cy="600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Ins="54000">
            <a:spAutoFit/>
          </a:bodyPr>
          <a:lstStyle>
            <a:lvl1pPr marL="265113" indent="-26511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sz="1100" dirty="0">
                <a:latin typeface="+mn-lt"/>
              </a:rPr>
              <a:t>1 – SE Capes et al. (2000). </a:t>
            </a:r>
            <a:r>
              <a:rPr lang="en-US" sz="1100" i="1" dirty="0">
                <a:latin typeface="+mn-lt"/>
              </a:rPr>
              <a:t>Lancet</a:t>
            </a:r>
            <a:r>
              <a:rPr lang="en-US" sz="1100" dirty="0">
                <a:latin typeface="+mn-lt"/>
              </a:rPr>
              <a:t>, </a:t>
            </a:r>
            <a:r>
              <a:rPr lang="en-US" sz="1100" b="1" dirty="0">
                <a:latin typeface="+mn-lt"/>
              </a:rPr>
              <a:t>355</a:t>
            </a:r>
            <a:r>
              <a:rPr lang="en-US" sz="1100" dirty="0">
                <a:latin typeface="+mn-lt"/>
              </a:rPr>
              <a:t>(9206): 773-778.</a:t>
            </a:r>
          </a:p>
          <a:p>
            <a:pPr eaLnBrk="1" hangingPunct="1">
              <a:defRPr/>
            </a:pPr>
            <a:r>
              <a:rPr lang="en-US" sz="1100" dirty="0">
                <a:latin typeface="+mn-lt"/>
              </a:rPr>
              <a:t>2 – J Chase et al. (2008). </a:t>
            </a:r>
            <a:r>
              <a:rPr lang="en-US" sz="1100" i="1" dirty="0" err="1" smtClean="0">
                <a:latin typeface="+mn-lt"/>
              </a:rPr>
              <a:t>CritiCare</a:t>
            </a:r>
            <a:r>
              <a:rPr lang="en-US" sz="1100" dirty="0">
                <a:latin typeface="+mn-lt"/>
              </a:rPr>
              <a:t>, </a:t>
            </a:r>
            <a:r>
              <a:rPr lang="en-US" sz="1100" b="1" dirty="0">
                <a:latin typeface="+mn-lt"/>
              </a:rPr>
              <a:t>12</a:t>
            </a:r>
            <a:r>
              <a:rPr lang="en-US" sz="1100" dirty="0">
                <a:latin typeface="+mn-lt"/>
              </a:rPr>
              <a:t>:R49.</a:t>
            </a:r>
          </a:p>
          <a:p>
            <a:pPr eaLnBrk="1" hangingPunct="1">
              <a:defRPr/>
            </a:pPr>
            <a:r>
              <a:rPr lang="en-US" sz="1100" dirty="0">
                <a:latin typeface="+mn-lt"/>
              </a:rPr>
              <a:t>3 – G Van den </a:t>
            </a:r>
            <a:r>
              <a:rPr lang="en-US" sz="1100" dirty="0" err="1">
                <a:latin typeface="+mn-lt"/>
              </a:rPr>
              <a:t>Berghe</a:t>
            </a:r>
            <a:r>
              <a:rPr lang="en-US" sz="1100" dirty="0">
                <a:latin typeface="+mn-lt"/>
              </a:rPr>
              <a:t> et al. (2006). </a:t>
            </a:r>
            <a:r>
              <a:rPr lang="en-US" sz="1100" i="1" dirty="0" err="1">
                <a:latin typeface="+mn-lt"/>
              </a:rPr>
              <a:t>Crit</a:t>
            </a:r>
            <a:r>
              <a:rPr lang="en-US" sz="1100" i="1" dirty="0">
                <a:latin typeface="+mn-lt"/>
              </a:rPr>
              <a:t> Care Med</a:t>
            </a:r>
            <a:r>
              <a:rPr lang="en-US" sz="1100" dirty="0">
                <a:latin typeface="+mn-lt"/>
              </a:rPr>
              <a:t>, </a:t>
            </a:r>
            <a:r>
              <a:rPr lang="en-US" sz="1100" b="1" dirty="0">
                <a:latin typeface="+mn-lt"/>
              </a:rPr>
              <a:t>34</a:t>
            </a:r>
            <a:r>
              <a:rPr lang="en-US" sz="1100" dirty="0">
                <a:latin typeface="+mn-lt"/>
              </a:rPr>
              <a:t>(3):612-616.</a:t>
            </a:r>
          </a:p>
        </p:txBody>
      </p:sp>
      <p:sp>
        <p:nvSpPr>
          <p:cNvPr id="18" name="Line 7"/>
          <p:cNvSpPr>
            <a:spLocks noChangeShapeType="1"/>
          </p:cNvSpPr>
          <p:nvPr/>
        </p:nvSpPr>
        <p:spPr bwMode="auto">
          <a:xfrm>
            <a:off x="107504" y="5331256"/>
            <a:ext cx="8798694" cy="1601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 sz="1100"/>
          </a:p>
        </p:txBody>
      </p:sp>
      <p:sp>
        <p:nvSpPr>
          <p:cNvPr id="19" name="Text Box 10"/>
          <p:cNvSpPr txBox="1">
            <a:spLocks noChangeArrowheads="1"/>
          </p:cNvSpPr>
          <p:nvPr/>
        </p:nvSpPr>
        <p:spPr bwMode="auto">
          <a:xfrm>
            <a:off x="4392563" y="5331256"/>
            <a:ext cx="3779837" cy="600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Ins="18000">
            <a:spAutoFit/>
          </a:bodyPr>
          <a:lstStyle/>
          <a:p>
            <a:pPr marL="265113" indent="-265113">
              <a:defRPr/>
            </a:pPr>
            <a:r>
              <a:rPr lang="en-US" sz="1100" dirty="0">
                <a:latin typeface="+mn-lt"/>
                <a:cs typeface="Arial" charset="0"/>
              </a:rPr>
              <a:t>4 – B.W. </a:t>
            </a:r>
            <a:r>
              <a:rPr lang="en-US" sz="1100" dirty="0" err="1">
                <a:latin typeface="+mn-lt"/>
                <a:cs typeface="Arial" charset="0"/>
              </a:rPr>
              <a:t>Bequette</a:t>
            </a:r>
            <a:r>
              <a:rPr lang="en-US" sz="1100" dirty="0">
                <a:latin typeface="+mn-lt"/>
                <a:cs typeface="Arial" charset="0"/>
              </a:rPr>
              <a:t> (2005) </a:t>
            </a:r>
            <a:r>
              <a:rPr lang="en-US" sz="1100" i="1" dirty="0" err="1">
                <a:latin typeface="+mn-lt"/>
                <a:cs typeface="Arial" charset="0"/>
              </a:rPr>
              <a:t>Diab</a:t>
            </a:r>
            <a:r>
              <a:rPr lang="en-US" sz="1100" i="1" dirty="0">
                <a:latin typeface="+mn-lt"/>
                <a:cs typeface="Arial" charset="0"/>
              </a:rPr>
              <a:t>. Tech and Therap.</a:t>
            </a:r>
            <a:r>
              <a:rPr lang="en-US" sz="1100" dirty="0">
                <a:latin typeface="+mn-lt"/>
                <a:cs typeface="Arial" charset="0"/>
              </a:rPr>
              <a:t>, 28-47.</a:t>
            </a:r>
          </a:p>
          <a:p>
            <a:pPr>
              <a:defRPr/>
            </a:pPr>
            <a:r>
              <a:rPr lang="en-US" sz="1100" dirty="0">
                <a:latin typeface="+mn-lt"/>
                <a:cs typeface="Arial" charset="0"/>
              </a:rPr>
              <a:t>5 – R. </a:t>
            </a:r>
            <a:r>
              <a:rPr lang="en-US" sz="1100" dirty="0" err="1">
                <a:latin typeface="+mn-lt"/>
                <a:cs typeface="Arial" charset="0"/>
              </a:rPr>
              <a:t>Hovorka</a:t>
            </a:r>
            <a:r>
              <a:rPr lang="en-US" sz="1100" dirty="0">
                <a:latin typeface="+mn-lt"/>
                <a:cs typeface="Arial" charset="0"/>
              </a:rPr>
              <a:t> (2010) </a:t>
            </a:r>
            <a:r>
              <a:rPr lang="en-US" sz="1100" i="1" dirty="0">
                <a:latin typeface="+mn-lt"/>
                <a:cs typeface="Arial" charset="0"/>
              </a:rPr>
              <a:t>Lancet</a:t>
            </a:r>
            <a:r>
              <a:rPr lang="en-US" sz="1100" dirty="0">
                <a:latin typeface="+mn-lt"/>
                <a:cs typeface="Arial" charset="0"/>
              </a:rPr>
              <a:t>, </a:t>
            </a:r>
            <a:r>
              <a:rPr lang="en-US" sz="1100" b="1" dirty="0">
                <a:latin typeface="+mn-lt"/>
                <a:cs typeface="Arial" charset="0"/>
              </a:rPr>
              <a:t>375</a:t>
            </a:r>
            <a:r>
              <a:rPr lang="en-US" sz="1100" dirty="0">
                <a:latin typeface="+mn-lt"/>
                <a:cs typeface="Arial" charset="0"/>
              </a:rPr>
              <a:t> (9716): 743-751.</a:t>
            </a:r>
          </a:p>
          <a:p>
            <a:pPr marL="265113" indent="-265113">
              <a:defRPr/>
            </a:pPr>
            <a:r>
              <a:rPr lang="en-US" sz="1100" dirty="0">
                <a:latin typeface="+mn-lt"/>
                <a:cs typeface="Arial" charset="0"/>
              </a:rPr>
              <a:t>6 – B. </a:t>
            </a:r>
            <a:r>
              <a:rPr lang="en-US" sz="1100" dirty="0" err="1">
                <a:latin typeface="+mn-lt"/>
                <a:cs typeface="Arial" charset="0"/>
              </a:rPr>
              <a:t>Kovatchev</a:t>
            </a:r>
            <a:r>
              <a:rPr lang="en-US" sz="1100" dirty="0">
                <a:latin typeface="+mn-lt"/>
                <a:cs typeface="Arial" charset="0"/>
              </a:rPr>
              <a:t> (2010) </a:t>
            </a:r>
            <a:r>
              <a:rPr lang="en-US" sz="1100" i="1" dirty="0" err="1">
                <a:latin typeface="+mn-lt"/>
                <a:cs typeface="Arial" charset="0"/>
              </a:rPr>
              <a:t>J.Diab</a:t>
            </a:r>
            <a:r>
              <a:rPr lang="en-US" sz="1100" i="1" dirty="0">
                <a:latin typeface="+mn-lt"/>
                <a:cs typeface="Arial" charset="0"/>
              </a:rPr>
              <a:t> </a:t>
            </a:r>
            <a:r>
              <a:rPr lang="en-US" sz="1100" i="1" dirty="0" err="1">
                <a:latin typeface="+mn-lt"/>
                <a:cs typeface="Arial" charset="0"/>
              </a:rPr>
              <a:t>Sci</a:t>
            </a:r>
            <a:r>
              <a:rPr lang="en-US" sz="1100" i="1" dirty="0">
                <a:latin typeface="+mn-lt"/>
                <a:cs typeface="Arial" charset="0"/>
              </a:rPr>
              <a:t> </a:t>
            </a:r>
            <a:r>
              <a:rPr lang="en-US" sz="1100" i="1" dirty="0" err="1">
                <a:latin typeface="+mn-lt"/>
                <a:cs typeface="Arial" charset="0"/>
              </a:rPr>
              <a:t>Techn</a:t>
            </a:r>
            <a:r>
              <a:rPr lang="en-US" sz="1100" dirty="0">
                <a:latin typeface="+mn-lt"/>
                <a:cs typeface="Arial" charset="0"/>
              </a:rPr>
              <a:t>, </a:t>
            </a:r>
            <a:r>
              <a:rPr lang="en-US" sz="1100" b="1" dirty="0">
                <a:latin typeface="+mn-lt"/>
                <a:cs typeface="Arial" charset="0"/>
              </a:rPr>
              <a:t>4</a:t>
            </a:r>
            <a:r>
              <a:rPr lang="en-US" sz="1100" dirty="0">
                <a:latin typeface="+mn-lt"/>
                <a:cs typeface="Arial" charset="0"/>
              </a:rPr>
              <a:t>: 1374-1381.</a:t>
            </a:r>
          </a:p>
        </p:txBody>
      </p:sp>
      <p:pic>
        <p:nvPicPr>
          <p:cNvPr id="20" name="Picture 17" descr="Artificial-pancreas-new-study-kid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801" y="2780928"/>
            <a:ext cx="1741487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8" descr="ICU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338" y="982142"/>
            <a:ext cx="1824038" cy="136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9309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Jobbra nyíl 13"/>
          <p:cNvSpPr/>
          <p:nvPr/>
        </p:nvSpPr>
        <p:spPr>
          <a:xfrm>
            <a:off x="0" y="326"/>
            <a:ext cx="9144000" cy="864096"/>
          </a:xfrm>
          <a:prstGeom prst="rightArrow">
            <a:avLst>
              <a:gd name="adj1" fmla="val 69240"/>
              <a:gd name="adj2" fmla="val 52124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Evolution of AP problem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3725" y="836712"/>
            <a:ext cx="8969319" cy="547260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5496" y="6138862"/>
            <a:ext cx="1673225" cy="7191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1874817" y="6453336"/>
            <a:ext cx="4319588" cy="2555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US" sz="1100" dirty="0" smtClean="0">
                <a:solidFill>
                  <a:srgbClr val="000000"/>
                </a:solidFill>
                <a:latin typeface="+mj-lt"/>
                <a:ea typeface="msgothic" charset="0"/>
                <a:cs typeface="msgothic" charset="0"/>
              </a:rPr>
              <a:t>C</a:t>
            </a:r>
            <a:r>
              <a:rPr lang="hu-HU" sz="1100" dirty="0" smtClean="0">
                <a:solidFill>
                  <a:srgbClr val="000000"/>
                </a:solidFill>
                <a:latin typeface="+mj-lt"/>
                <a:ea typeface="msgothic" charset="0"/>
                <a:cs typeface="msgothic" charset="0"/>
              </a:rPr>
              <a:t> C</a:t>
            </a:r>
            <a:r>
              <a:rPr lang="en-US" sz="1100" dirty="0" err="1" smtClean="0">
                <a:solidFill>
                  <a:srgbClr val="000000"/>
                </a:solidFill>
                <a:latin typeface="+mj-lt"/>
                <a:ea typeface="msgothic" charset="0"/>
                <a:cs typeface="msgothic" charset="0"/>
              </a:rPr>
              <a:t>obelli</a:t>
            </a:r>
            <a:r>
              <a:rPr lang="en-US" sz="1100" dirty="0" smtClean="0">
                <a:solidFill>
                  <a:srgbClr val="000000"/>
                </a:solidFill>
                <a:latin typeface="+mj-lt"/>
                <a:ea typeface="msgothic" charset="0"/>
                <a:cs typeface="msgothic" charset="0"/>
              </a:rPr>
              <a:t> et </a:t>
            </a:r>
            <a:r>
              <a:rPr lang="en-US" sz="1100" dirty="0" smtClean="0">
                <a:solidFill>
                  <a:srgbClr val="000000"/>
                </a:solidFill>
                <a:latin typeface="+mj-lt"/>
                <a:ea typeface="msgothic" charset="0"/>
                <a:cs typeface="msgothic" charset="0"/>
              </a:rPr>
              <a:t>al. </a:t>
            </a:r>
            <a:r>
              <a:rPr lang="en-US" sz="1100" i="1" dirty="0" smtClean="0">
                <a:solidFill>
                  <a:srgbClr val="000000"/>
                </a:solidFill>
                <a:latin typeface="+mj-lt"/>
                <a:ea typeface="msgothic" charset="0"/>
                <a:cs typeface="msgothic" charset="0"/>
              </a:rPr>
              <a:t>Diabetes</a:t>
            </a:r>
            <a:r>
              <a:rPr lang="hu-HU" sz="1100" dirty="0" smtClean="0">
                <a:solidFill>
                  <a:srgbClr val="000000"/>
                </a:solidFill>
                <a:latin typeface="+mj-lt"/>
                <a:ea typeface="msgothic" charset="0"/>
                <a:cs typeface="msgothic" charset="0"/>
              </a:rPr>
              <a:t>, </a:t>
            </a:r>
            <a:r>
              <a:rPr lang="hu-HU" sz="1100" b="1" dirty="0" smtClean="0">
                <a:solidFill>
                  <a:srgbClr val="000000"/>
                </a:solidFill>
                <a:latin typeface="+mj-lt"/>
                <a:ea typeface="msgothic" charset="0"/>
                <a:cs typeface="msgothic" charset="0"/>
              </a:rPr>
              <a:t>6</a:t>
            </a:r>
            <a:r>
              <a:rPr lang="en-US" sz="1100" b="1" dirty="0" smtClean="0">
                <a:solidFill>
                  <a:srgbClr val="000000"/>
                </a:solidFill>
                <a:latin typeface="+mj-lt"/>
                <a:ea typeface="msgothic" charset="0"/>
                <a:cs typeface="msgothic" charset="0"/>
              </a:rPr>
              <a:t>0</a:t>
            </a:r>
            <a:r>
              <a:rPr lang="hu-HU" sz="1100" dirty="0" smtClean="0">
                <a:solidFill>
                  <a:srgbClr val="000000"/>
                </a:solidFill>
                <a:latin typeface="+mj-lt"/>
                <a:ea typeface="msgothic" charset="0"/>
                <a:cs typeface="msgothic" charset="0"/>
              </a:rPr>
              <a:t>:</a:t>
            </a:r>
            <a:r>
              <a:rPr lang="en-US" sz="1100" dirty="0" smtClean="0">
                <a:solidFill>
                  <a:srgbClr val="000000"/>
                </a:solidFill>
                <a:latin typeface="+mj-lt"/>
                <a:ea typeface="msgothic" charset="0"/>
                <a:cs typeface="msgothic" charset="0"/>
              </a:rPr>
              <a:t>2672-2682</a:t>
            </a:r>
            <a:r>
              <a:rPr lang="hu-HU" sz="1100" dirty="0" smtClean="0">
                <a:solidFill>
                  <a:srgbClr val="000000"/>
                </a:solidFill>
                <a:latin typeface="+mj-lt"/>
                <a:ea typeface="msgothic" charset="0"/>
                <a:cs typeface="msgothic" charset="0"/>
              </a:rPr>
              <a:t>, 2011</a:t>
            </a:r>
            <a:endParaRPr lang="en-US" sz="1100" dirty="0">
              <a:solidFill>
                <a:srgbClr val="000000"/>
              </a:solidFill>
              <a:latin typeface="+mj-lt"/>
              <a:ea typeface="msgothic" charset="0"/>
              <a:cs typeface="ms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4969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Jobbra nyíl 3"/>
          <p:cNvSpPr/>
          <p:nvPr/>
        </p:nvSpPr>
        <p:spPr>
          <a:xfrm>
            <a:off x="0" y="326"/>
            <a:ext cx="9144000" cy="864096"/>
          </a:xfrm>
          <a:prstGeom prst="rightArrow">
            <a:avLst>
              <a:gd name="adj1" fmla="val 69240"/>
              <a:gd name="adj2" fmla="val 52124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Honorary Doctors of ÓU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179513" y="1556792"/>
            <a:ext cx="3816424" cy="452596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Aft>
                <a:spcPct val="200000"/>
              </a:spcAft>
            </a:pPr>
            <a:r>
              <a:rPr lang="en-US" sz="2000" b="1" dirty="0" smtClean="0">
                <a:solidFill>
                  <a:srgbClr val="0D5C91"/>
                </a:solidFill>
              </a:rPr>
              <a:t>Dr. Rudolf KALMAN</a:t>
            </a:r>
            <a:r>
              <a:rPr lang="en-US" sz="2000" dirty="0" smtClean="0">
                <a:solidFill>
                  <a:srgbClr val="0D5C91"/>
                </a:solidFill>
              </a:rPr>
              <a:t>, </a:t>
            </a:r>
            <a:r>
              <a:rPr lang="hu-HU" sz="2000" dirty="0" smtClean="0">
                <a:solidFill>
                  <a:srgbClr val="0D5C91"/>
                </a:solidFill>
              </a:rPr>
              <a:t/>
            </a:r>
            <a:br>
              <a:rPr lang="hu-HU" sz="2000" dirty="0" smtClean="0">
                <a:solidFill>
                  <a:srgbClr val="0D5C91"/>
                </a:solidFill>
              </a:rPr>
            </a:br>
            <a:r>
              <a:rPr lang="en-US" sz="2000" dirty="0" smtClean="0">
                <a:solidFill>
                  <a:srgbClr val="0D5C91"/>
                </a:solidFill>
              </a:rPr>
              <a:t>electrical engineer at</a:t>
            </a:r>
            <a:r>
              <a:rPr lang="hu-HU" sz="2000" dirty="0" smtClean="0">
                <a:solidFill>
                  <a:srgbClr val="0D5C91"/>
                </a:solidFill>
              </a:rPr>
              <a:t>  </a:t>
            </a:r>
            <a:br>
              <a:rPr lang="hu-HU" sz="2000" dirty="0" smtClean="0">
                <a:solidFill>
                  <a:srgbClr val="0D5C91"/>
                </a:solidFill>
              </a:rPr>
            </a:br>
            <a:r>
              <a:rPr lang="en-US" sz="2000" dirty="0" smtClean="0">
                <a:solidFill>
                  <a:srgbClr val="0D5C91"/>
                </a:solidFill>
              </a:rPr>
              <a:t>ETH Zürich and University of Florida</a:t>
            </a:r>
            <a:r>
              <a:rPr lang="hu-HU" sz="2000" dirty="0" smtClean="0">
                <a:solidFill>
                  <a:srgbClr val="0D5C91"/>
                </a:solidFill>
              </a:rPr>
              <a:t>.</a:t>
            </a:r>
          </a:p>
          <a:p>
            <a:pPr>
              <a:lnSpc>
                <a:spcPct val="90000"/>
              </a:lnSpc>
              <a:spcAft>
                <a:spcPct val="250000"/>
              </a:spcAft>
            </a:pPr>
            <a:r>
              <a:rPr lang="en-US" sz="2000" b="1" dirty="0" smtClean="0">
                <a:solidFill>
                  <a:srgbClr val="0D5C91"/>
                </a:solidFill>
              </a:rPr>
              <a:t>Dr. George </a:t>
            </a:r>
            <a:r>
              <a:rPr lang="hu-HU" sz="2000" b="1" dirty="0" smtClean="0">
                <a:solidFill>
                  <a:srgbClr val="0D5C91"/>
                </a:solidFill>
              </a:rPr>
              <a:t>A. </a:t>
            </a:r>
            <a:r>
              <a:rPr lang="en-US" sz="2000" b="1" dirty="0" smtClean="0">
                <a:solidFill>
                  <a:srgbClr val="0D5C91"/>
                </a:solidFill>
              </a:rPr>
              <a:t>OLAH</a:t>
            </a:r>
            <a:r>
              <a:rPr lang="en-US" sz="2000" dirty="0" smtClean="0">
                <a:solidFill>
                  <a:srgbClr val="0D5C91"/>
                </a:solidFill>
              </a:rPr>
              <a:t>, </a:t>
            </a:r>
            <a:r>
              <a:rPr lang="hu-HU" sz="2000" dirty="0" smtClean="0">
                <a:solidFill>
                  <a:srgbClr val="0D5C91"/>
                </a:solidFill>
              </a:rPr>
              <a:t/>
            </a:r>
            <a:br>
              <a:rPr lang="hu-HU" sz="2000" dirty="0" smtClean="0">
                <a:solidFill>
                  <a:srgbClr val="0D5C91"/>
                </a:solidFill>
              </a:rPr>
            </a:br>
            <a:r>
              <a:rPr lang="en-US" sz="2000" dirty="0" smtClean="0">
                <a:solidFill>
                  <a:srgbClr val="0D5C91"/>
                </a:solidFill>
              </a:rPr>
              <a:t>Nobel-laureate chemist at the University of Southern California</a:t>
            </a:r>
            <a:r>
              <a:rPr lang="hu-HU" sz="2000" dirty="0" smtClean="0">
                <a:solidFill>
                  <a:srgbClr val="0D5C91"/>
                </a:solidFill>
              </a:rPr>
              <a:t>.</a:t>
            </a:r>
          </a:p>
          <a:p>
            <a:pPr>
              <a:lnSpc>
                <a:spcPct val="90000"/>
              </a:lnSpc>
              <a:spcAft>
                <a:spcPct val="200000"/>
              </a:spcAft>
            </a:pPr>
            <a:r>
              <a:rPr lang="en-US" sz="2000" b="1" dirty="0" smtClean="0">
                <a:solidFill>
                  <a:srgbClr val="0D5C91"/>
                </a:solidFill>
              </a:rPr>
              <a:t>Dr. </a:t>
            </a:r>
            <a:r>
              <a:rPr lang="en-US" sz="2000" b="1" dirty="0" err="1" smtClean="0">
                <a:solidFill>
                  <a:srgbClr val="0D5C91"/>
                </a:solidFill>
              </a:rPr>
              <a:t>Lotfi</a:t>
            </a:r>
            <a:r>
              <a:rPr lang="en-US" sz="2000" b="1" dirty="0" smtClean="0">
                <a:solidFill>
                  <a:srgbClr val="0D5C91"/>
                </a:solidFill>
              </a:rPr>
              <a:t> A. ZADEH</a:t>
            </a:r>
            <a:r>
              <a:rPr lang="en-US" sz="2000" dirty="0" smtClean="0">
                <a:solidFill>
                  <a:srgbClr val="0D5C91"/>
                </a:solidFill>
              </a:rPr>
              <a:t>, </a:t>
            </a:r>
            <a:r>
              <a:rPr lang="hu-HU" sz="2000" dirty="0" smtClean="0">
                <a:solidFill>
                  <a:srgbClr val="0D5C91"/>
                </a:solidFill>
              </a:rPr>
              <a:t/>
            </a:r>
            <a:br>
              <a:rPr lang="hu-HU" sz="2000" dirty="0" smtClean="0">
                <a:solidFill>
                  <a:srgbClr val="0D5C91"/>
                </a:solidFill>
              </a:rPr>
            </a:br>
            <a:r>
              <a:rPr lang="en-US" sz="2000" dirty="0" smtClean="0">
                <a:solidFill>
                  <a:srgbClr val="0D5C91"/>
                </a:solidFill>
              </a:rPr>
              <a:t>mathematician-engineer at </a:t>
            </a:r>
            <a:r>
              <a:rPr lang="hu-HU" sz="2000" dirty="0" smtClean="0">
                <a:solidFill>
                  <a:srgbClr val="0D5C91"/>
                </a:solidFill>
              </a:rPr>
              <a:t>     </a:t>
            </a:r>
            <a:r>
              <a:rPr lang="en-US" sz="2000" dirty="0" smtClean="0">
                <a:solidFill>
                  <a:srgbClr val="0D5C91"/>
                </a:solidFill>
              </a:rPr>
              <a:t>UC Berkeley</a:t>
            </a:r>
            <a:r>
              <a:rPr lang="hu-HU" sz="2000" dirty="0" smtClean="0">
                <a:solidFill>
                  <a:srgbClr val="0D5C91"/>
                </a:solidFill>
              </a:rPr>
              <a:t>.</a:t>
            </a:r>
            <a:endParaRPr lang="en-US" sz="2000" dirty="0" smtClean="0">
              <a:solidFill>
                <a:srgbClr val="0D5C91"/>
              </a:solidFill>
            </a:endParaRPr>
          </a:p>
        </p:txBody>
      </p:sp>
      <p:pic>
        <p:nvPicPr>
          <p:cNvPr id="11" name="Picture 10" descr="C:\Users\Kriszti\Documents\MUNKA\cikk\2011\zadeh_diszdoktor\kepek\DSCN3121_k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1" b="7657"/>
          <a:stretch/>
        </p:blipFill>
        <p:spPr bwMode="auto">
          <a:xfrm>
            <a:off x="4083769" y="4221088"/>
            <a:ext cx="1799505" cy="2266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Kálmán Rudolf_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3770" y="1412776"/>
            <a:ext cx="2735262" cy="19446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2" descr="C:\Users\Kriszti\Documents\MUNKA\cikk\2011\w_olah\OLAH_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866058"/>
            <a:ext cx="2654300" cy="1990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9" descr="C:\Users\johanna\Downloads\erc_logo_233px.pn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589" r="43974" b="7279"/>
          <a:stretch>
            <a:fillRect/>
          </a:stretch>
        </p:blipFill>
        <p:spPr bwMode="auto">
          <a:xfrm>
            <a:off x="8132024" y="5949280"/>
            <a:ext cx="918462" cy="900000"/>
          </a:xfrm>
          <a:prstGeom prst="rect">
            <a:avLst/>
          </a:prstGeom>
          <a:noFill/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923" y="5933262"/>
            <a:ext cx="1371753" cy="9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772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églalap 21"/>
          <p:cNvSpPr/>
          <p:nvPr/>
        </p:nvSpPr>
        <p:spPr>
          <a:xfrm>
            <a:off x="0" y="6416411"/>
            <a:ext cx="9135800" cy="446721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29" descr="C:\Users\johanna\Downloads\erc_logo_233px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589" r="43974" b="7279"/>
          <a:stretch>
            <a:fillRect/>
          </a:stretch>
        </p:blipFill>
        <p:spPr bwMode="auto">
          <a:xfrm>
            <a:off x="8132024" y="5949280"/>
            <a:ext cx="918462" cy="900000"/>
          </a:xfrm>
          <a:prstGeom prst="rect">
            <a:avLst/>
          </a:prstGeom>
          <a:noFill/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923" y="5933262"/>
            <a:ext cx="1371753" cy="972000"/>
          </a:xfrm>
          <a:prstGeom prst="rect">
            <a:avLst/>
          </a:prstGeom>
        </p:spPr>
      </p:pic>
      <p:sp>
        <p:nvSpPr>
          <p:cNvPr id="13" name="Szövegdoboz 12"/>
          <p:cNvSpPr txBox="1">
            <a:spLocks noChangeArrowheads="1"/>
          </p:cNvSpPr>
          <p:nvPr/>
        </p:nvSpPr>
        <p:spPr bwMode="auto">
          <a:xfrm>
            <a:off x="34925" y="6525344"/>
            <a:ext cx="67999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fld id="{3CFA12F5-8AFB-4BFD-9587-505FB91A10E0}" type="slidenum">
              <a:rPr lang="en-US" altLang="hu-HU" sz="1600" smtClean="0">
                <a:solidFill>
                  <a:schemeClr val="bg1"/>
                </a:solidFill>
                <a:latin typeface="+mn-lt"/>
              </a:rPr>
              <a:t>50</a:t>
            </a:fld>
            <a:r>
              <a:rPr lang="en-US" altLang="hu-HU" sz="1600" dirty="0" smtClean="0">
                <a:solidFill>
                  <a:schemeClr val="bg1"/>
                </a:solidFill>
                <a:latin typeface="+mn-lt"/>
              </a:rPr>
              <a:t>/</a:t>
            </a:r>
            <a:r>
              <a:rPr lang="hu-HU" altLang="hu-HU" sz="1600" dirty="0" smtClean="0">
                <a:solidFill>
                  <a:schemeClr val="bg1"/>
                </a:solidFill>
                <a:latin typeface="+mn-lt"/>
              </a:rPr>
              <a:t>78</a:t>
            </a:r>
            <a:endParaRPr lang="en-US" altLang="hu-HU" sz="1600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4" name="Jobbra nyíl 13"/>
          <p:cNvSpPr/>
          <p:nvPr/>
        </p:nvSpPr>
        <p:spPr>
          <a:xfrm>
            <a:off x="0" y="326"/>
            <a:ext cx="9144000" cy="864096"/>
          </a:xfrm>
          <a:prstGeom prst="rightArrow">
            <a:avLst>
              <a:gd name="adj1" fmla="val 69240"/>
              <a:gd name="adj2" fmla="val 52124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Timeline of </a:t>
            </a:r>
            <a:r>
              <a:rPr lang="en-US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PhysCon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hu-H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AP 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research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6" name="Rectangle 11"/>
          <p:cNvSpPr>
            <a:spLocks noChangeArrowheads="1"/>
          </p:cNvSpPr>
          <p:nvPr/>
        </p:nvSpPr>
        <p:spPr bwMode="auto">
          <a:xfrm>
            <a:off x="250825" y="1196975"/>
            <a:ext cx="8713788" cy="4205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571500" indent="-571500" eaLnBrk="0" hangingPunct="0">
              <a:spcBef>
                <a:spcPct val="50000"/>
              </a:spcBef>
              <a:buFontTx/>
              <a:buChar char="•"/>
              <a:defRPr/>
            </a:pPr>
            <a:r>
              <a:rPr lang="en-US" sz="3200" dirty="0" smtClean="0">
                <a:latin typeface="+mn-lt"/>
              </a:rPr>
              <a:t>Developing adequate algorithms		  2008</a:t>
            </a:r>
          </a:p>
          <a:p>
            <a:pPr marL="571500" indent="-571500" eaLnBrk="0" hangingPunct="0">
              <a:spcBef>
                <a:spcPct val="50000"/>
              </a:spcBef>
              <a:buFontTx/>
              <a:buChar char="•"/>
              <a:defRPr/>
            </a:pPr>
            <a:r>
              <a:rPr lang="en-US" sz="3200" dirty="0" smtClean="0">
                <a:latin typeface="+mn-lt"/>
              </a:rPr>
              <a:t>Simulation on clinically recorded data	  2010</a:t>
            </a:r>
          </a:p>
          <a:p>
            <a:pPr marL="571500" indent="-571500" eaLnBrk="0" hangingPunct="0">
              <a:spcBef>
                <a:spcPct val="50000"/>
              </a:spcBef>
              <a:buFontTx/>
              <a:buChar char="•"/>
              <a:defRPr/>
            </a:pPr>
            <a:r>
              <a:rPr lang="en-US" sz="3200" dirty="0" smtClean="0">
                <a:latin typeface="+mn-lt"/>
              </a:rPr>
              <a:t>In-silico validation					  2012</a:t>
            </a:r>
          </a:p>
          <a:p>
            <a:pPr marL="571500" indent="-571500" eaLnBrk="0" hangingPunct="0">
              <a:spcBef>
                <a:spcPct val="50000"/>
              </a:spcBef>
              <a:buFontTx/>
              <a:buChar char="•"/>
              <a:defRPr/>
            </a:pPr>
            <a:r>
              <a:rPr lang="en-US" sz="3200" dirty="0" smtClean="0">
                <a:latin typeface="+mn-lt"/>
              </a:rPr>
              <a:t>Clinical experiments</a:t>
            </a:r>
            <a:endParaRPr lang="en-US" sz="3200" dirty="0">
              <a:latin typeface="+mn-lt"/>
            </a:endParaRPr>
          </a:p>
        </p:txBody>
      </p:sp>
      <p:sp>
        <p:nvSpPr>
          <p:cNvPr id="17" name="Line 12"/>
          <p:cNvSpPr>
            <a:spLocks noChangeShapeType="1"/>
          </p:cNvSpPr>
          <p:nvPr/>
        </p:nvSpPr>
        <p:spPr bwMode="auto">
          <a:xfrm>
            <a:off x="0" y="3429000"/>
            <a:ext cx="9144000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+mn-lt"/>
            </a:endParaRPr>
          </a:p>
        </p:txBody>
      </p:sp>
      <p:sp>
        <p:nvSpPr>
          <p:cNvPr id="18" name="Line 16"/>
          <p:cNvSpPr>
            <a:spLocks noChangeShapeType="1"/>
          </p:cNvSpPr>
          <p:nvPr/>
        </p:nvSpPr>
        <p:spPr bwMode="auto">
          <a:xfrm>
            <a:off x="5867400" y="1773238"/>
            <a:ext cx="0" cy="2592387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+mn-lt"/>
            </a:endParaRPr>
          </a:p>
        </p:txBody>
      </p:sp>
      <p:sp>
        <p:nvSpPr>
          <p:cNvPr id="19" name="Text Box 17"/>
          <p:cNvSpPr txBox="1">
            <a:spLocks noChangeArrowheads="1"/>
          </p:cNvSpPr>
          <p:nvPr/>
        </p:nvSpPr>
        <p:spPr bwMode="auto">
          <a:xfrm>
            <a:off x="3851275" y="4437063"/>
            <a:ext cx="5113338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dirty="0">
                <a:latin typeface="+mn-lt"/>
              </a:rPr>
              <a:t>LPV-based robust (</a:t>
            </a:r>
            <a:r>
              <a:rPr lang="en-US" sz="2800" dirty="0" err="1">
                <a:latin typeface="+mn-lt"/>
              </a:rPr>
              <a:t>H</a:t>
            </a:r>
            <a:r>
              <a:rPr lang="en-US" sz="2800" baseline="-25000" dirty="0" err="1">
                <a:latin typeface="+mn-lt"/>
              </a:rPr>
              <a:t>inf</a:t>
            </a:r>
            <a:r>
              <a:rPr lang="en-US" sz="2800" dirty="0">
                <a:latin typeface="+mn-lt"/>
              </a:rPr>
              <a:t>) controller</a:t>
            </a:r>
          </a:p>
        </p:txBody>
      </p:sp>
      <p:sp>
        <p:nvSpPr>
          <p:cNvPr id="20" name="Line 16"/>
          <p:cNvSpPr>
            <a:spLocks noChangeShapeType="1"/>
          </p:cNvSpPr>
          <p:nvPr/>
        </p:nvSpPr>
        <p:spPr bwMode="auto">
          <a:xfrm>
            <a:off x="5148263" y="3429000"/>
            <a:ext cx="0" cy="178435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+mn-lt"/>
            </a:endParaRPr>
          </a:p>
        </p:txBody>
      </p:sp>
      <p:sp>
        <p:nvSpPr>
          <p:cNvPr id="21" name="Text Box 17"/>
          <p:cNvSpPr txBox="1">
            <a:spLocks noChangeArrowheads="1"/>
          </p:cNvSpPr>
          <p:nvPr/>
        </p:nvSpPr>
        <p:spPr bwMode="auto">
          <a:xfrm>
            <a:off x="3132138" y="5286375"/>
            <a:ext cx="5113337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dirty="0">
                <a:latin typeface="+mn-lt"/>
              </a:rPr>
              <a:t>Literature metrics fitting</a:t>
            </a:r>
          </a:p>
        </p:txBody>
      </p:sp>
    </p:spTree>
    <p:extLst>
      <p:ext uri="{BB962C8B-B14F-4D97-AF65-F5344CB8AC3E}">
        <p14:creationId xmlns:p14="http://schemas.microsoft.com/office/powerpoint/2010/main" val="2095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églalap 20"/>
          <p:cNvSpPr/>
          <p:nvPr/>
        </p:nvSpPr>
        <p:spPr>
          <a:xfrm>
            <a:off x="0" y="6416411"/>
            <a:ext cx="9135800" cy="446721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Jobbra nyíl 3"/>
          <p:cNvSpPr/>
          <p:nvPr/>
        </p:nvSpPr>
        <p:spPr>
          <a:xfrm>
            <a:off x="0" y="326"/>
            <a:ext cx="9144000" cy="864096"/>
          </a:xfrm>
          <a:prstGeom prst="rightArrow">
            <a:avLst>
              <a:gd name="adj1" fmla="val 69240"/>
              <a:gd name="adj2" fmla="val 52124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latin typeface="+mj-lt"/>
                <a:cs typeface="Times New Roman" pitchFamily="18" charset="0"/>
              </a:rPr>
              <a:t> Aim of LPV systems</a:t>
            </a:r>
            <a:endParaRPr lang="en-US" dirty="0">
              <a:latin typeface="+mj-lt"/>
            </a:endParaRPr>
          </a:p>
        </p:txBody>
      </p:sp>
      <p:graphicFrame>
        <p:nvGraphicFramePr>
          <p:cNvPr id="43" name="Object 71">
            <a:extLst>
              <a:ext uri="{FF2B5EF4-FFF2-40B4-BE49-F238E27FC236}">
                <a16:creationId xmlns:a16="http://schemas.microsoft.com/office/drawing/2014/main" id="{68AECAF0-B3B3-45FA-987F-89277E97A77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68127332"/>
              </p:ext>
            </p:extLst>
          </p:nvPr>
        </p:nvGraphicFramePr>
        <p:xfrm>
          <a:off x="2168525" y="1774825"/>
          <a:ext cx="3984625" cy="865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2" name="Equation" r:id="rId3" imgW="1993680" imgH="431640" progId="Equation.3">
                  <p:embed/>
                </p:oleObj>
              </mc:Choice>
              <mc:Fallback>
                <p:oleObj name="Equation" r:id="rId3" imgW="1993680" imgH="431640" progId="Equation.3">
                  <p:embed/>
                  <p:pic>
                    <p:nvPicPr>
                      <p:cNvPr id="43" name="Object 71">
                        <a:extLst>
                          <a:ext uri="{FF2B5EF4-FFF2-40B4-BE49-F238E27FC236}">
                            <a16:creationId xmlns:a16="http://schemas.microsoft.com/office/drawing/2014/main" id="{68AECAF0-B3B3-45FA-987F-89277E97A77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68525" y="1774825"/>
                        <a:ext cx="3984625" cy="865188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" name="Object 72">
            <a:extLst>
              <a:ext uri="{FF2B5EF4-FFF2-40B4-BE49-F238E27FC236}">
                <a16:creationId xmlns:a16="http://schemas.microsoft.com/office/drawing/2014/main" id="{FD3E3D1E-6E16-471E-A4DC-0995648F66B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15666124"/>
              </p:ext>
            </p:extLst>
          </p:nvPr>
        </p:nvGraphicFramePr>
        <p:xfrm>
          <a:off x="1325563" y="5056188"/>
          <a:ext cx="4835525" cy="806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3" name="Equation" r:id="rId5" imgW="2895480" imgH="482400" progId="Equation.3">
                  <p:embed/>
                </p:oleObj>
              </mc:Choice>
              <mc:Fallback>
                <p:oleObj name="Equation" r:id="rId5" imgW="2895480" imgH="482400" progId="Equation.3">
                  <p:embed/>
                  <p:pic>
                    <p:nvPicPr>
                      <p:cNvPr id="44" name="Object 72">
                        <a:extLst>
                          <a:ext uri="{FF2B5EF4-FFF2-40B4-BE49-F238E27FC236}">
                            <a16:creationId xmlns:a16="http://schemas.microsoft.com/office/drawing/2014/main" id="{FD3E3D1E-6E16-471E-A4DC-0995648F66B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25563" y="5056188"/>
                        <a:ext cx="4835525" cy="80645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" name="Object 73">
            <a:extLst>
              <a:ext uri="{FF2B5EF4-FFF2-40B4-BE49-F238E27FC236}">
                <a16:creationId xmlns:a16="http://schemas.microsoft.com/office/drawing/2014/main" id="{B32E4518-853B-444B-9A5E-69B39839876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3811011"/>
              </p:ext>
            </p:extLst>
          </p:nvPr>
        </p:nvGraphicFramePr>
        <p:xfrm>
          <a:off x="6948488" y="5014913"/>
          <a:ext cx="1631950" cy="908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4" name="Egyenlet" r:id="rId7" imgW="939600" imgH="482400" progId="Equation.3">
                  <p:embed/>
                </p:oleObj>
              </mc:Choice>
              <mc:Fallback>
                <p:oleObj name="Egyenlet" r:id="rId7" imgW="939600" imgH="482400" progId="Equation.3">
                  <p:embed/>
                  <p:pic>
                    <p:nvPicPr>
                      <p:cNvPr id="45" name="Object 73">
                        <a:extLst>
                          <a:ext uri="{FF2B5EF4-FFF2-40B4-BE49-F238E27FC236}">
                            <a16:creationId xmlns:a16="http://schemas.microsoft.com/office/drawing/2014/main" id="{B32E4518-853B-444B-9A5E-69B39839876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48488" y="5014913"/>
                        <a:ext cx="1631950" cy="90805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" name="Text Box 74">
            <a:extLst>
              <a:ext uri="{FF2B5EF4-FFF2-40B4-BE49-F238E27FC236}">
                <a16:creationId xmlns:a16="http://schemas.microsoft.com/office/drawing/2014/main" id="{77CC0A9C-9D86-47F3-BBA8-07A2C3DDF4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1125538"/>
            <a:ext cx="77041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hu-HU" sz="2400" dirty="0"/>
              <a:t>Nonlinear model based design technique </a:t>
            </a:r>
            <a:r>
              <a:rPr lang="en-US" altLang="hu-HU" sz="1600" dirty="0"/>
              <a:t>[Tan 1997], [Wu et al. 2000]</a:t>
            </a:r>
            <a:endParaRPr lang="en-US" altLang="hu-HU" sz="2400" dirty="0"/>
          </a:p>
        </p:txBody>
      </p:sp>
      <p:sp>
        <p:nvSpPr>
          <p:cNvPr id="47" name="Text Box 75">
            <a:extLst>
              <a:ext uri="{FF2B5EF4-FFF2-40B4-BE49-F238E27FC236}">
                <a16:creationId xmlns:a16="http://schemas.microsoft.com/office/drawing/2014/main" id="{4840C84F-360B-4BC7-9E4F-E0B8C00602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2854325"/>
            <a:ext cx="8713788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hu-HU" sz="2400" dirty="0" smtClean="0"/>
              <a:t>2 well-known techniques: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en-US" altLang="hu-HU" sz="2400" dirty="0" smtClean="0"/>
              <a:t> affine type: a part of the </a:t>
            </a:r>
            <a:r>
              <a:rPr lang="en-US" altLang="hu-HU" sz="2400" i="1" dirty="0" smtClean="0"/>
              <a:t>p</a:t>
            </a:r>
            <a:r>
              <a:rPr lang="en-US" altLang="hu-HU" sz="2400" dirty="0" smtClean="0"/>
              <a:t>(t) are equal with the </a:t>
            </a:r>
            <a:r>
              <a:rPr lang="en-US" altLang="hu-HU" sz="2400" i="1" dirty="0" smtClean="0"/>
              <a:t>x</a:t>
            </a:r>
            <a:r>
              <a:rPr lang="en-US" altLang="hu-HU" sz="2400" dirty="0" smtClean="0"/>
              <a:t>(</a:t>
            </a:r>
            <a:r>
              <a:rPr lang="en-US" altLang="hu-HU" sz="2400" i="1" dirty="0" smtClean="0"/>
              <a:t>t</a:t>
            </a:r>
            <a:r>
              <a:rPr lang="en-US" altLang="hu-HU" sz="2400" dirty="0" smtClean="0"/>
              <a:t>) states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en-US" altLang="hu-HU" sz="2400" dirty="0" smtClean="0"/>
              <a:t> polytope type: the validity of the model is caught inside a polytope region	       linear combination of linear models</a:t>
            </a:r>
            <a:endParaRPr lang="en-US" altLang="hu-HU" sz="2400" dirty="0"/>
          </a:p>
        </p:txBody>
      </p:sp>
      <p:sp>
        <p:nvSpPr>
          <p:cNvPr id="55" name="AutoShape 76">
            <a:extLst>
              <a:ext uri="{FF2B5EF4-FFF2-40B4-BE49-F238E27FC236}">
                <a16:creationId xmlns:a16="http://schemas.microsoft.com/office/drawing/2014/main" id="{3CF2A939-9E04-4F72-B255-2F813ECAE2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3609" y="4437112"/>
            <a:ext cx="576263" cy="192804"/>
          </a:xfrm>
          <a:prstGeom prst="rightArrow">
            <a:avLst>
              <a:gd name="adj1" fmla="val 50000"/>
              <a:gd name="adj2" fmla="val 99725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pic>
        <p:nvPicPr>
          <p:cNvPr id="64" name="Picture 29" descr="C:\Users\johanna\Downloads\erc_logo_233px.png">
            <a:extLst>
              <a:ext uri="{FF2B5EF4-FFF2-40B4-BE49-F238E27FC236}">
                <a16:creationId xmlns:a16="http://schemas.microsoft.com/office/drawing/2014/main" id="{066ACE12-CE08-482E-AD1B-4D17EAFC13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589" r="43974" b="7279"/>
          <a:stretch>
            <a:fillRect/>
          </a:stretch>
        </p:blipFill>
        <p:spPr bwMode="auto">
          <a:xfrm>
            <a:off x="8132024" y="5949280"/>
            <a:ext cx="918462" cy="900000"/>
          </a:xfrm>
          <a:prstGeom prst="rect">
            <a:avLst/>
          </a:prstGeom>
          <a:noFill/>
        </p:spPr>
      </p:pic>
      <p:pic>
        <p:nvPicPr>
          <p:cNvPr id="65" name="Kép 64">
            <a:extLst>
              <a:ext uri="{FF2B5EF4-FFF2-40B4-BE49-F238E27FC236}">
                <a16:creationId xmlns:a16="http://schemas.microsoft.com/office/drawing/2014/main" id="{0A77E676-2186-4E1C-91C3-C0849E4F6FD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923" y="5933262"/>
            <a:ext cx="1371753" cy="972000"/>
          </a:xfrm>
          <a:prstGeom prst="rect">
            <a:avLst/>
          </a:prstGeom>
        </p:spPr>
      </p:pic>
      <p:sp>
        <p:nvSpPr>
          <p:cNvPr id="20" name="Szövegdoboz 19"/>
          <p:cNvSpPr txBox="1">
            <a:spLocks noChangeArrowheads="1"/>
          </p:cNvSpPr>
          <p:nvPr/>
        </p:nvSpPr>
        <p:spPr bwMode="auto">
          <a:xfrm>
            <a:off x="34925" y="6525344"/>
            <a:ext cx="67999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fld id="{B7DE9172-91A6-41A5-89EA-10590FDEC82D}" type="slidenum">
              <a:rPr lang="en-US" altLang="hu-HU" sz="1600" smtClean="0">
                <a:solidFill>
                  <a:schemeClr val="bg1"/>
                </a:solidFill>
                <a:latin typeface="+mn-lt"/>
              </a:rPr>
              <a:t>51</a:t>
            </a:fld>
            <a:r>
              <a:rPr lang="en-US" altLang="hu-HU" sz="1600" dirty="0" smtClean="0">
                <a:solidFill>
                  <a:schemeClr val="bg1"/>
                </a:solidFill>
                <a:latin typeface="+mn-lt"/>
              </a:rPr>
              <a:t>/</a:t>
            </a:r>
            <a:r>
              <a:rPr lang="hu-HU" altLang="hu-HU" sz="1600" dirty="0" smtClean="0">
                <a:solidFill>
                  <a:schemeClr val="bg1"/>
                </a:solidFill>
                <a:latin typeface="+mn-lt"/>
              </a:rPr>
              <a:t>78</a:t>
            </a:r>
            <a:endParaRPr lang="en-US" altLang="hu-HU" sz="1600" dirty="0" smtClean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87514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55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églalap 27"/>
          <p:cNvSpPr/>
          <p:nvPr/>
        </p:nvSpPr>
        <p:spPr>
          <a:xfrm>
            <a:off x="0" y="6416411"/>
            <a:ext cx="9135800" cy="446721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Jobbra nyíl 3"/>
          <p:cNvSpPr/>
          <p:nvPr/>
        </p:nvSpPr>
        <p:spPr>
          <a:xfrm>
            <a:off x="0" y="326"/>
            <a:ext cx="9144000" cy="864096"/>
          </a:xfrm>
          <a:prstGeom prst="rightArrow">
            <a:avLst>
              <a:gd name="adj1" fmla="val 69240"/>
              <a:gd name="adj2" fmla="val 52124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latin typeface="+mj-lt"/>
                <a:cs typeface="Times New Roman" pitchFamily="18" charset="0"/>
              </a:rPr>
              <a:t> LPV control scheme</a:t>
            </a:r>
            <a:endParaRPr lang="en-US" dirty="0">
              <a:latin typeface="+mj-lt"/>
            </a:endParaRPr>
          </a:p>
        </p:txBody>
      </p:sp>
      <p:pic>
        <p:nvPicPr>
          <p:cNvPr id="64" name="Picture 29" descr="C:\Users\johanna\Downloads\erc_logo_233px.png">
            <a:extLst>
              <a:ext uri="{FF2B5EF4-FFF2-40B4-BE49-F238E27FC236}">
                <a16:creationId xmlns:a16="http://schemas.microsoft.com/office/drawing/2014/main" id="{066ACE12-CE08-482E-AD1B-4D17EAFC13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589" r="43974" b="7279"/>
          <a:stretch>
            <a:fillRect/>
          </a:stretch>
        </p:blipFill>
        <p:spPr bwMode="auto">
          <a:xfrm>
            <a:off x="8132024" y="5949280"/>
            <a:ext cx="918462" cy="900000"/>
          </a:xfrm>
          <a:prstGeom prst="rect">
            <a:avLst/>
          </a:prstGeom>
          <a:noFill/>
        </p:spPr>
      </p:pic>
      <p:pic>
        <p:nvPicPr>
          <p:cNvPr id="65" name="Kép 64">
            <a:extLst>
              <a:ext uri="{FF2B5EF4-FFF2-40B4-BE49-F238E27FC236}">
                <a16:creationId xmlns:a16="http://schemas.microsoft.com/office/drawing/2014/main" id="{0A77E676-2186-4E1C-91C3-C0849E4F6F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923" y="5933262"/>
            <a:ext cx="1371753" cy="972000"/>
          </a:xfrm>
          <a:prstGeom prst="rect">
            <a:avLst/>
          </a:prstGeom>
        </p:spPr>
      </p:pic>
      <p:pic>
        <p:nvPicPr>
          <p:cNvPr id="20" name="Picture 28" descr="Fig_0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00" y="1484784"/>
            <a:ext cx="9144000" cy="247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4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5549088"/>
              </p:ext>
            </p:extLst>
          </p:nvPr>
        </p:nvGraphicFramePr>
        <p:xfrm>
          <a:off x="827584" y="4354056"/>
          <a:ext cx="5184576" cy="137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1" name="Equation" r:id="rId6" imgW="2540000" imgH="673100" progId="Equation.3">
                  <p:embed/>
                </p:oleObj>
              </mc:Choice>
              <mc:Fallback>
                <p:oleObj name="Equation" r:id="rId6" imgW="2540000" imgH="673100" progId="Equation.3">
                  <p:embed/>
                  <p:pic>
                    <p:nvPicPr>
                      <p:cNvPr id="64526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584" y="4354056"/>
                        <a:ext cx="5184576" cy="13792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Text Box 22"/>
          <p:cNvSpPr txBox="1">
            <a:spLocks noChangeArrowheads="1"/>
          </p:cNvSpPr>
          <p:nvPr/>
        </p:nvSpPr>
        <p:spPr bwMode="auto">
          <a:xfrm>
            <a:off x="7164388" y="4365104"/>
            <a:ext cx="151130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hu-HU" sz="2000" dirty="0" smtClean="0">
                <a:latin typeface="Garamond" panose="02020404030301010803" pitchFamily="18" charset="0"/>
              </a:rPr>
              <a:t>where</a:t>
            </a:r>
          </a:p>
          <a:p>
            <a:pPr>
              <a:spcBef>
                <a:spcPct val="50000"/>
              </a:spcBef>
            </a:pPr>
            <a:r>
              <a:rPr lang="en-US" altLang="hu-HU" sz="2000" dirty="0" smtClean="0">
                <a:latin typeface="Garamond" panose="02020404030301010803" pitchFamily="18" charset="0"/>
              </a:rPr>
              <a:t>X=X</a:t>
            </a:r>
            <a:r>
              <a:rPr lang="en-US" altLang="hu-HU" sz="2000" baseline="30000" dirty="0" smtClean="0">
                <a:latin typeface="Garamond" panose="02020404030301010803" pitchFamily="18" charset="0"/>
              </a:rPr>
              <a:t>T</a:t>
            </a:r>
            <a:r>
              <a:rPr lang="en-US" altLang="hu-HU" sz="2000" dirty="0" smtClean="0">
                <a:latin typeface="Garamond" panose="02020404030301010803" pitchFamily="18" charset="0"/>
              </a:rPr>
              <a:t> &gt; 0</a:t>
            </a:r>
          </a:p>
          <a:p>
            <a:pPr>
              <a:spcBef>
                <a:spcPct val="50000"/>
              </a:spcBef>
            </a:pPr>
            <a:r>
              <a:rPr lang="en-US" altLang="hu-HU" sz="2000" dirty="0" smtClean="0">
                <a:latin typeface="Garamond" panose="02020404030301010803" pitchFamily="18" charset="0"/>
                <a:cs typeface="Arial" panose="020B0604020202020204" pitchFamily="34" charset="0"/>
              </a:rPr>
              <a:t> γ &lt; 0</a:t>
            </a:r>
            <a:endParaRPr lang="en-US" altLang="hu-HU" sz="2000" dirty="0"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sp>
        <p:nvSpPr>
          <p:cNvPr id="26" name="Szövegdoboz 25"/>
          <p:cNvSpPr txBox="1">
            <a:spLocks noChangeArrowheads="1"/>
          </p:cNvSpPr>
          <p:nvPr/>
        </p:nvSpPr>
        <p:spPr bwMode="auto">
          <a:xfrm>
            <a:off x="34925" y="6525344"/>
            <a:ext cx="67999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fld id="{BF6E9876-1173-4566-A817-1E653346C1CB}" type="slidenum">
              <a:rPr lang="en-US" altLang="hu-HU" sz="1600" smtClean="0">
                <a:solidFill>
                  <a:schemeClr val="bg1"/>
                </a:solidFill>
                <a:latin typeface="+mn-lt"/>
              </a:rPr>
              <a:t>52</a:t>
            </a:fld>
            <a:r>
              <a:rPr lang="en-US" altLang="hu-HU" sz="1600" dirty="0" smtClean="0">
                <a:solidFill>
                  <a:schemeClr val="bg1"/>
                </a:solidFill>
                <a:latin typeface="+mn-lt"/>
              </a:rPr>
              <a:t>/</a:t>
            </a:r>
            <a:r>
              <a:rPr lang="hu-HU" altLang="hu-HU" sz="1600" dirty="0" smtClean="0">
                <a:solidFill>
                  <a:schemeClr val="bg1"/>
                </a:solidFill>
                <a:latin typeface="+mn-lt"/>
              </a:rPr>
              <a:t>78</a:t>
            </a:r>
            <a:endParaRPr lang="en-US" altLang="hu-HU" sz="1600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7" name="Text Box 4"/>
          <p:cNvSpPr txBox="1">
            <a:spLocks noChangeArrowheads="1"/>
          </p:cNvSpPr>
          <p:nvPr/>
        </p:nvSpPr>
        <p:spPr bwMode="auto">
          <a:xfrm>
            <a:off x="107504" y="6197749"/>
            <a:ext cx="4319588" cy="2555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hu-HU" sz="1100" dirty="0" smtClean="0">
                <a:solidFill>
                  <a:srgbClr val="000000"/>
                </a:solidFill>
                <a:latin typeface="+mj-lt"/>
                <a:ea typeface="msgothic" charset="0"/>
                <a:cs typeface="msgothic" charset="0"/>
              </a:rPr>
              <a:t>L </a:t>
            </a:r>
            <a:r>
              <a:rPr lang="hu-HU" sz="1100" dirty="0" err="1" smtClean="0">
                <a:solidFill>
                  <a:srgbClr val="000000"/>
                </a:solidFill>
                <a:latin typeface="+mj-lt"/>
                <a:ea typeface="msgothic" charset="0"/>
                <a:cs typeface="msgothic" charset="0"/>
              </a:rPr>
              <a:t>Kovacs</a:t>
            </a:r>
            <a:r>
              <a:rPr lang="en-US" sz="1100" dirty="0" smtClean="0">
                <a:solidFill>
                  <a:srgbClr val="000000"/>
                </a:solidFill>
                <a:latin typeface="+mj-lt"/>
                <a:ea typeface="msgothic" charset="0"/>
                <a:cs typeface="msgothic" charset="0"/>
              </a:rPr>
              <a:t> </a:t>
            </a:r>
            <a:r>
              <a:rPr lang="en-US" sz="1100" dirty="0" smtClean="0">
                <a:solidFill>
                  <a:srgbClr val="000000"/>
                </a:solidFill>
                <a:latin typeface="+mj-lt"/>
                <a:ea typeface="msgothic" charset="0"/>
                <a:cs typeface="msgothic" charset="0"/>
              </a:rPr>
              <a:t>et al. </a:t>
            </a:r>
            <a:r>
              <a:rPr lang="hu-HU" sz="1100" i="1" dirty="0" err="1" smtClean="0">
                <a:solidFill>
                  <a:srgbClr val="000000"/>
                </a:solidFill>
                <a:latin typeface="+mj-lt"/>
                <a:ea typeface="msgothic" charset="0"/>
                <a:cs typeface="msgothic" charset="0"/>
              </a:rPr>
              <a:t>Comp</a:t>
            </a:r>
            <a:r>
              <a:rPr lang="hu-HU" sz="1100" i="1" dirty="0" smtClean="0">
                <a:solidFill>
                  <a:srgbClr val="000000"/>
                </a:solidFill>
                <a:latin typeface="+mj-lt"/>
                <a:ea typeface="msgothic" charset="0"/>
                <a:cs typeface="msgothic" charset="0"/>
              </a:rPr>
              <a:t> </a:t>
            </a:r>
            <a:r>
              <a:rPr lang="hu-HU" sz="1100" i="1" dirty="0" err="1" smtClean="0">
                <a:solidFill>
                  <a:srgbClr val="000000"/>
                </a:solidFill>
                <a:latin typeface="+mj-lt"/>
                <a:ea typeface="msgothic" charset="0"/>
                <a:cs typeface="msgothic" charset="0"/>
              </a:rPr>
              <a:t>Meth</a:t>
            </a:r>
            <a:r>
              <a:rPr lang="hu-HU" sz="1100" i="1" dirty="0" smtClean="0">
                <a:solidFill>
                  <a:srgbClr val="000000"/>
                </a:solidFill>
                <a:latin typeface="+mj-lt"/>
                <a:ea typeface="msgothic" charset="0"/>
                <a:cs typeface="msgothic" charset="0"/>
              </a:rPr>
              <a:t> </a:t>
            </a:r>
            <a:r>
              <a:rPr lang="hu-HU" sz="1100" i="1" dirty="0" err="1" smtClean="0">
                <a:solidFill>
                  <a:srgbClr val="000000"/>
                </a:solidFill>
                <a:latin typeface="+mj-lt"/>
                <a:ea typeface="msgothic" charset="0"/>
                <a:cs typeface="msgothic" charset="0"/>
              </a:rPr>
              <a:t>Prog</a:t>
            </a:r>
            <a:r>
              <a:rPr lang="hu-HU" sz="1100" i="1" dirty="0" smtClean="0">
                <a:solidFill>
                  <a:srgbClr val="000000"/>
                </a:solidFill>
                <a:latin typeface="+mj-lt"/>
                <a:ea typeface="msgothic" charset="0"/>
                <a:cs typeface="msgothic" charset="0"/>
              </a:rPr>
              <a:t> </a:t>
            </a:r>
            <a:r>
              <a:rPr lang="hu-HU" sz="1100" i="1" dirty="0" err="1" smtClean="0">
                <a:solidFill>
                  <a:srgbClr val="000000"/>
                </a:solidFill>
                <a:latin typeface="+mj-lt"/>
                <a:ea typeface="msgothic" charset="0"/>
                <a:cs typeface="msgothic" charset="0"/>
              </a:rPr>
              <a:t>Biomed</a:t>
            </a:r>
            <a:r>
              <a:rPr lang="hu-HU" sz="1100" dirty="0" smtClean="0">
                <a:solidFill>
                  <a:srgbClr val="000000"/>
                </a:solidFill>
                <a:latin typeface="+mj-lt"/>
                <a:ea typeface="msgothic" charset="0"/>
                <a:cs typeface="msgothic" charset="0"/>
              </a:rPr>
              <a:t>, </a:t>
            </a:r>
            <a:r>
              <a:rPr lang="hu-HU" sz="1100" b="1" dirty="0" smtClean="0"/>
              <a:t>102</a:t>
            </a:r>
            <a:r>
              <a:rPr lang="hu-HU" sz="1100" dirty="0" smtClean="0"/>
              <a:t>(2):105-118</a:t>
            </a:r>
            <a:r>
              <a:rPr lang="hu-HU" sz="1100" dirty="0" smtClean="0">
                <a:solidFill>
                  <a:srgbClr val="000000"/>
                </a:solidFill>
                <a:latin typeface="+mj-lt"/>
                <a:ea typeface="msgothic" charset="0"/>
                <a:cs typeface="msgothic" charset="0"/>
              </a:rPr>
              <a:t>, 2011</a:t>
            </a:r>
            <a:endParaRPr lang="en-US" sz="1100" dirty="0">
              <a:solidFill>
                <a:srgbClr val="000000"/>
              </a:solidFill>
              <a:latin typeface="+mj-lt"/>
              <a:ea typeface="msgothic" charset="0"/>
              <a:cs typeface="ms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8769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églalap 29"/>
          <p:cNvSpPr/>
          <p:nvPr/>
        </p:nvSpPr>
        <p:spPr>
          <a:xfrm>
            <a:off x="0" y="6416411"/>
            <a:ext cx="9135800" cy="446721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29" descr="C:\Users\johanna\Downloads\erc_logo_233px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589" r="43974" b="7279"/>
          <a:stretch>
            <a:fillRect/>
          </a:stretch>
        </p:blipFill>
        <p:spPr bwMode="auto">
          <a:xfrm>
            <a:off x="8132024" y="5949280"/>
            <a:ext cx="918462" cy="900000"/>
          </a:xfrm>
          <a:prstGeom prst="rect">
            <a:avLst/>
          </a:prstGeom>
          <a:noFill/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923" y="5933262"/>
            <a:ext cx="1371753" cy="972000"/>
          </a:xfrm>
          <a:prstGeom prst="rect">
            <a:avLst/>
          </a:prstGeom>
        </p:spPr>
      </p:pic>
      <p:sp>
        <p:nvSpPr>
          <p:cNvPr id="13" name="Szövegdoboz 12"/>
          <p:cNvSpPr txBox="1">
            <a:spLocks noChangeArrowheads="1"/>
          </p:cNvSpPr>
          <p:nvPr/>
        </p:nvSpPr>
        <p:spPr bwMode="auto">
          <a:xfrm>
            <a:off x="34925" y="6525344"/>
            <a:ext cx="67999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fld id="{3CFA12F5-8AFB-4BFD-9587-505FB91A10E0}" type="slidenum">
              <a:rPr lang="en-US" altLang="hu-HU" sz="1600" smtClean="0">
                <a:solidFill>
                  <a:schemeClr val="bg1"/>
                </a:solidFill>
                <a:latin typeface="+mn-lt"/>
              </a:rPr>
              <a:t>53</a:t>
            </a:fld>
            <a:r>
              <a:rPr lang="en-US" altLang="hu-HU" sz="1600" dirty="0" smtClean="0">
                <a:solidFill>
                  <a:schemeClr val="bg1"/>
                </a:solidFill>
                <a:latin typeface="+mn-lt"/>
              </a:rPr>
              <a:t>/</a:t>
            </a:r>
            <a:r>
              <a:rPr lang="hu-HU" altLang="hu-HU" sz="1600" dirty="0" smtClean="0">
                <a:solidFill>
                  <a:schemeClr val="bg1"/>
                </a:solidFill>
                <a:latin typeface="+mn-lt"/>
              </a:rPr>
              <a:t>78</a:t>
            </a:r>
            <a:endParaRPr lang="en-US" altLang="hu-HU" sz="1600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4" name="Jobbra nyíl 13"/>
          <p:cNvSpPr/>
          <p:nvPr/>
        </p:nvSpPr>
        <p:spPr>
          <a:xfrm>
            <a:off x="0" y="326"/>
            <a:ext cx="9144000" cy="864096"/>
          </a:xfrm>
          <a:prstGeom prst="rightArrow">
            <a:avLst>
              <a:gd name="adj1" fmla="val 69240"/>
              <a:gd name="adj2" fmla="val 52124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Artificial </a:t>
            </a: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Pancreas Working Group</a:t>
            </a:r>
          </a:p>
        </p:txBody>
      </p:sp>
      <p:grpSp>
        <p:nvGrpSpPr>
          <p:cNvPr id="16" name="Group 2"/>
          <p:cNvGrpSpPr>
            <a:grpSpLocks/>
          </p:cNvGrpSpPr>
          <p:nvPr/>
        </p:nvGrpSpPr>
        <p:grpSpPr bwMode="auto">
          <a:xfrm>
            <a:off x="1368425" y="1069975"/>
            <a:ext cx="5975350" cy="4230688"/>
            <a:chOff x="1066" y="935"/>
            <a:chExt cx="3764" cy="2665"/>
          </a:xfrm>
        </p:grpSpPr>
        <p:pic>
          <p:nvPicPr>
            <p:cNvPr id="17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" y="935"/>
              <a:ext cx="3764" cy="2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AutoShape 4"/>
            <p:cNvSpPr>
              <a:spLocks noChangeArrowheads="1"/>
            </p:cNvSpPr>
            <p:nvPr/>
          </p:nvSpPr>
          <p:spPr bwMode="auto">
            <a:xfrm>
              <a:off x="3470" y="1480"/>
              <a:ext cx="91" cy="91"/>
            </a:xfrm>
            <a:prstGeom prst="star5">
              <a:avLst/>
            </a:prstGeom>
            <a:solidFill>
              <a:srgbClr val="E7130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Arial" charset="0"/>
              </a:endParaRPr>
            </a:p>
          </p:txBody>
        </p:sp>
        <p:sp>
          <p:nvSpPr>
            <p:cNvPr id="19" name="AutoShape 5"/>
            <p:cNvSpPr>
              <a:spLocks noChangeArrowheads="1"/>
            </p:cNvSpPr>
            <p:nvPr/>
          </p:nvSpPr>
          <p:spPr bwMode="auto">
            <a:xfrm>
              <a:off x="2653" y="1797"/>
              <a:ext cx="91" cy="91"/>
            </a:xfrm>
            <a:prstGeom prst="star5">
              <a:avLst/>
            </a:prstGeom>
            <a:solidFill>
              <a:srgbClr val="E7130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Arial" charset="0"/>
              </a:endParaRPr>
            </a:p>
          </p:txBody>
        </p:sp>
        <p:sp>
          <p:nvSpPr>
            <p:cNvPr id="20" name="AutoShape 6"/>
            <p:cNvSpPr>
              <a:spLocks noChangeArrowheads="1"/>
            </p:cNvSpPr>
            <p:nvPr/>
          </p:nvSpPr>
          <p:spPr bwMode="auto">
            <a:xfrm>
              <a:off x="2109" y="2069"/>
              <a:ext cx="91" cy="91"/>
            </a:xfrm>
            <a:prstGeom prst="star5">
              <a:avLst/>
            </a:prstGeom>
            <a:solidFill>
              <a:srgbClr val="E7130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Arial" charset="0"/>
              </a:endParaRPr>
            </a:p>
          </p:txBody>
        </p:sp>
        <p:sp>
          <p:nvSpPr>
            <p:cNvPr id="21" name="AutoShape 7"/>
            <p:cNvSpPr>
              <a:spLocks noChangeArrowheads="1"/>
            </p:cNvSpPr>
            <p:nvPr/>
          </p:nvSpPr>
          <p:spPr bwMode="auto">
            <a:xfrm>
              <a:off x="2699" y="1888"/>
              <a:ext cx="91" cy="91"/>
            </a:xfrm>
            <a:prstGeom prst="star5">
              <a:avLst/>
            </a:prstGeom>
            <a:solidFill>
              <a:srgbClr val="E7130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Arial" charset="0"/>
              </a:endParaRPr>
            </a:p>
          </p:txBody>
        </p:sp>
        <p:sp>
          <p:nvSpPr>
            <p:cNvPr id="22" name="AutoShape 8"/>
            <p:cNvSpPr>
              <a:spLocks noChangeArrowheads="1"/>
            </p:cNvSpPr>
            <p:nvPr/>
          </p:nvSpPr>
          <p:spPr bwMode="auto">
            <a:xfrm>
              <a:off x="2744" y="1797"/>
              <a:ext cx="91" cy="91"/>
            </a:xfrm>
            <a:prstGeom prst="star5">
              <a:avLst/>
            </a:prstGeom>
            <a:solidFill>
              <a:srgbClr val="E7130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Arial" charset="0"/>
              </a:endParaRPr>
            </a:p>
          </p:txBody>
        </p:sp>
        <p:sp>
          <p:nvSpPr>
            <p:cNvPr id="23" name="AutoShape 9"/>
            <p:cNvSpPr>
              <a:spLocks noChangeArrowheads="1"/>
            </p:cNvSpPr>
            <p:nvPr/>
          </p:nvSpPr>
          <p:spPr bwMode="auto">
            <a:xfrm>
              <a:off x="2608" y="1888"/>
              <a:ext cx="91" cy="91"/>
            </a:xfrm>
            <a:prstGeom prst="star5">
              <a:avLst/>
            </a:prstGeom>
            <a:solidFill>
              <a:srgbClr val="E7130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Arial" charset="0"/>
              </a:endParaRPr>
            </a:p>
          </p:txBody>
        </p:sp>
        <p:sp>
          <p:nvSpPr>
            <p:cNvPr id="24" name="AutoShape 10"/>
            <p:cNvSpPr>
              <a:spLocks noChangeArrowheads="1"/>
            </p:cNvSpPr>
            <p:nvPr/>
          </p:nvSpPr>
          <p:spPr bwMode="auto">
            <a:xfrm>
              <a:off x="3969" y="1842"/>
              <a:ext cx="91" cy="91"/>
            </a:xfrm>
            <a:prstGeom prst="star5">
              <a:avLst/>
            </a:prstGeom>
            <a:solidFill>
              <a:srgbClr val="E7130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Arial" charset="0"/>
              </a:endParaRPr>
            </a:p>
          </p:txBody>
        </p:sp>
        <p:sp>
          <p:nvSpPr>
            <p:cNvPr id="25" name="AutoShape 11"/>
            <p:cNvSpPr>
              <a:spLocks noChangeArrowheads="1"/>
            </p:cNvSpPr>
            <p:nvPr/>
          </p:nvSpPr>
          <p:spPr bwMode="auto">
            <a:xfrm>
              <a:off x="2562" y="1797"/>
              <a:ext cx="91" cy="91"/>
            </a:xfrm>
            <a:prstGeom prst="star5">
              <a:avLst/>
            </a:prstGeom>
            <a:solidFill>
              <a:srgbClr val="E7130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Arial" charset="0"/>
              </a:endParaRPr>
            </a:p>
          </p:txBody>
        </p:sp>
        <p:sp>
          <p:nvSpPr>
            <p:cNvPr id="26" name="AutoShape 12"/>
            <p:cNvSpPr>
              <a:spLocks noChangeArrowheads="1"/>
            </p:cNvSpPr>
            <p:nvPr/>
          </p:nvSpPr>
          <p:spPr bwMode="auto">
            <a:xfrm>
              <a:off x="1927" y="1752"/>
              <a:ext cx="91" cy="91"/>
            </a:xfrm>
            <a:prstGeom prst="star5">
              <a:avLst/>
            </a:prstGeom>
            <a:solidFill>
              <a:srgbClr val="E7130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Arial" charset="0"/>
              </a:endParaRPr>
            </a:p>
          </p:txBody>
        </p:sp>
        <p:sp>
          <p:nvSpPr>
            <p:cNvPr id="27" name="AutoShape 13"/>
            <p:cNvSpPr>
              <a:spLocks noChangeArrowheads="1"/>
            </p:cNvSpPr>
            <p:nvPr/>
          </p:nvSpPr>
          <p:spPr bwMode="auto">
            <a:xfrm>
              <a:off x="3379" y="2659"/>
              <a:ext cx="91" cy="91"/>
            </a:xfrm>
            <a:prstGeom prst="star5">
              <a:avLst/>
            </a:prstGeom>
            <a:solidFill>
              <a:srgbClr val="E7130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Arial" charset="0"/>
              </a:endParaRPr>
            </a:p>
          </p:txBody>
        </p:sp>
      </p:grpSp>
      <p:sp>
        <p:nvSpPr>
          <p:cNvPr id="28" name="Text Box 19"/>
          <p:cNvSpPr txBox="1">
            <a:spLocks noChangeArrowheads="1"/>
          </p:cNvSpPr>
          <p:nvPr/>
        </p:nvSpPr>
        <p:spPr bwMode="auto">
          <a:xfrm>
            <a:off x="179388" y="5084763"/>
            <a:ext cx="7705725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hu-HU" sz="1800" b="1">
                <a:latin typeface="Arial" panose="020B0604020202020204" pitchFamily="34" charset="0"/>
              </a:rPr>
              <a:t>Created in 2010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hu-HU" sz="1800" b="1">
                <a:latin typeface="Arial" panose="020B0604020202020204" pitchFamily="34" charset="0"/>
              </a:rPr>
              <a:t>(co-leading it with the president of Hungarian Diabetes Association)</a:t>
            </a:r>
          </a:p>
        </p:txBody>
      </p:sp>
      <p:sp>
        <p:nvSpPr>
          <p:cNvPr id="29" name="Text Box 19"/>
          <p:cNvSpPr txBox="1">
            <a:spLocks noChangeArrowheads="1"/>
          </p:cNvSpPr>
          <p:nvPr/>
        </p:nvSpPr>
        <p:spPr bwMode="auto">
          <a:xfrm>
            <a:off x="981075" y="836613"/>
            <a:ext cx="7058025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hu-HU" sz="1800" b="1">
                <a:latin typeface="Arial" panose="020B0604020202020204" pitchFamily="34" charset="0"/>
              </a:rPr>
              <a:t>10 insulin pump centers (5 in Budapest, 5 countryside)</a:t>
            </a:r>
          </a:p>
        </p:txBody>
      </p:sp>
    </p:spTree>
    <p:extLst>
      <p:ext uri="{BB962C8B-B14F-4D97-AF65-F5344CB8AC3E}">
        <p14:creationId xmlns:p14="http://schemas.microsoft.com/office/powerpoint/2010/main" val="3968986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églalap 16"/>
          <p:cNvSpPr/>
          <p:nvPr/>
        </p:nvSpPr>
        <p:spPr>
          <a:xfrm>
            <a:off x="0" y="6416411"/>
            <a:ext cx="9135800" cy="446721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Jobbra nyíl 3"/>
          <p:cNvSpPr/>
          <p:nvPr/>
        </p:nvSpPr>
        <p:spPr>
          <a:xfrm>
            <a:off x="0" y="326"/>
            <a:ext cx="9144000" cy="864096"/>
          </a:xfrm>
          <a:prstGeom prst="rightArrow">
            <a:avLst>
              <a:gd name="adj1" fmla="val 69240"/>
              <a:gd name="adj2" fmla="val 52124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Results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3" name="Text Box 7"/>
          <p:cNvSpPr txBox="1">
            <a:spLocks noChangeArrowheads="1"/>
          </p:cNvSpPr>
          <p:nvPr/>
        </p:nvSpPr>
        <p:spPr bwMode="auto">
          <a:xfrm>
            <a:off x="107950" y="836613"/>
            <a:ext cx="88566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hu-HU" sz="2000" dirty="0" smtClean="0">
                <a:latin typeface="+mn-lt"/>
              </a:rPr>
              <a:t>7 years old boy (2 year diabetes, </a:t>
            </a:r>
            <a:r>
              <a:rPr lang="en-US" altLang="hu-HU" sz="2000" dirty="0" err="1" smtClean="0">
                <a:latin typeface="+mn-lt"/>
              </a:rPr>
              <a:t>Veszprém’s</a:t>
            </a:r>
            <a:r>
              <a:rPr lang="en-US" altLang="hu-HU" sz="2000" dirty="0" smtClean="0">
                <a:latin typeface="+mn-lt"/>
              </a:rPr>
              <a:t> Hospital)</a:t>
            </a:r>
          </a:p>
        </p:txBody>
      </p:sp>
      <p:pic>
        <p:nvPicPr>
          <p:cNvPr id="17422" name="Picture 12" descr="GyB_IPro2_20110506_2011050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236663"/>
            <a:ext cx="6480001" cy="4855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Szövegdoboz 14"/>
          <p:cNvSpPr txBox="1">
            <a:spLocks noChangeArrowheads="1"/>
          </p:cNvSpPr>
          <p:nvPr/>
        </p:nvSpPr>
        <p:spPr bwMode="auto">
          <a:xfrm>
            <a:off x="34925" y="6546850"/>
            <a:ext cx="67999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fld id="{E6397BA0-A1F5-4C9D-A1BA-4ACAF2088CDB}" type="slidenum">
              <a:rPr lang="en-US" altLang="hu-HU" sz="1600" smtClean="0">
                <a:solidFill>
                  <a:schemeClr val="bg1"/>
                </a:solidFill>
                <a:latin typeface="+mn-lt"/>
              </a:rPr>
              <a:t>54</a:t>
            </a:fld>
            <a:r>
              <a:rPr lang="en-US" altLang="hu-HU" sz="1600" dirty="0" smtClean="0">
                <a:solidFill>
                  <a:schemeClr val="bg1"/>
                </a:solidFill>
                <a:latin typeface="+mn-lt"/>
              </a:rPr>
              <a:t>/</a:t>
            </a:r>
            <a:r>
              <a:rPr lang="hu-HU" altLang="hu-HU" sz="1600" dirty="0" smtClean="0">
                <a:solidFill>
                  <a:schemeClr val="bg1"/>
                </a:solidFill>
                <a:latin typeface="+mn-lt"/>
              </a:rPr>
              <a:t>78</a:t>
            </a:r>
            <a:endParaRPr lang="hu-HU" altLang="hu-HU" sz="1600" dirty="0" smtClean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1" name="Picture 29" descr="C:\Users\johanna\Downloads\erc_logo_233px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589" r="43974" b="7279"/>
          <a:stretch>
            <a:fillRect/>
          </a:stretch>
        </p:blipFill>
        <p:spPr bwMode="auto">
          <a:xfrm>
            <a:off x="8132024" y="5949280"/>
            <a:ext cx="918462" cy="900000"/>
          </a:xfrm>
          <a:prstGeom prst="rect">
            <a:avLst/>
          </a:prstGeom>
          <a:noFill/>
        </p:spPr>
      </p:pic>
      <p:pic>
        <p:nvPicPr>
          <p:cNvPr id="15" name="Kép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923" y="5933262"/>
            <a:ext cx="1371753" cy="972000"/>
          </a:xfrm>
          <a:prstGeom prst="rect">
            <a:avLst/>
          </a:prstGeom>
        </p:spPr>
      </p:pic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134330" y="6197749"/>
            <a:ext cx="4319588" cy="2555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hu-HU" sz="1100" dirty="0" smtClean="0">
                <a:solidFill>
                  <a:srgbClr val="000000"/>
                </a:solidFill>
                <a:latin typeface="+mj-lt"/>
                <a:ea typeface="msgothic" charset="0"/>
                <a:cs typeface="msgothic" charset="0"/>
              </a:rPr>
              <a:t>L </a:t>
            </a:r>
            <a:r>
              <a:rPr lang="hu-HU" sz="1100" dirty="0" err="1" smtClean="0">
                <a:solidFill>
                  <a:srgbClr val="000000"/>
                </a:solidFill>
                <a:latin typeface="+mj-lt"/>
                <a:ea typeface="msgothic" charset="0"/>
                <a:cs typeface="msgothic" charset="0"/>
              </a:rPr>
              <a:t>Kovacs</a:t>
            </a:r>
            <a:r>
              <a:rPr lang="en-US" sz="1100" dirty="0" smtClean="0">
                <a:solidFill>
                  <a:srgbClr val="000000"/>
                </a:solidFill>
                <a:latin typeface="+mj-lt"/>
                <a:ea typeface="msgothic" charset="0"/>
                <a:cs typeface="msgothic" charset="0"/>
              </a:rPr>
              <a:t> </a:t>
            </a:r>
            <a:r>
              <a:rPr lang="en-US" sz="1100" dirty="0" smtClean="0">
                <a:solidFill>
                  <a:srgbClr val="000000"/>
                </a:solidFill>
                <a:latin typeface="+mj-lt"/>
                <a:ea typeface="msgothic" charset="0"/>
                <a:cs typeface="msgothic" charset="0"/>
              </a:rPr>
              <a:t>et al. </a:t>
            </a:r>
            <a:r>
              <a:rPr lang="hu-HU" sz="1100" i="1" dirty="0" smtClean="0">
                <a:solidFill>
                  <a:srgbClr val="000000"/>
                </a:solidFill>
                <a:latin typeface="+mj-lt"/>
                <a:ea typeface="msgothic" charset="0"/>
                <a:cs typeface="msgothic" charset="0"/>
              </a:rPr>
              <a:t>JDST</a:t>
            </a:r>
            <a:r>
              <a:rPr lang="hu-HU" sz="1100" dirty="0" smtClean="0">
                <a:solidFill>
                  <a:srgbClr val="000000"/>
                </a:solidFill>
                <a:latin typeface="+mj-lt"/>
                <a:ea typeface="msgothic" charset="0"/>
                <a:cs typeface="msgothic" charset="0"/>
              </a:rPr>
              <a:t>, </a:t>
            </a:r>
            <a:r>
              <a:rPr lang="hu-HU" sz="1100" b="1" dirty="0" smtClean="0"/>
              <a:t>7</a:t>
            </a:r>
            <a:r>
              <a:rPr lang="hu-HU" sz="1100" dirty="0" smtClean="0"/>
              <a:t>(3):708-716</a:t>
            </a:r>
            <a:r>
              <a:rPr lang="hu-HU" sz="1100" dirty="0" smtClean="0">
                <a:solidFill>
                  <a:srgbClr val="000000"/>
                </a:solidFill>
                <a:latin typeface="+mj-lt"/>
                <a:ea typeface="msgothic" charset="0"/>
                <a:cs typeface="msgothic" charset="0"/>
              </a:rPr>
              <a:t>, 2013</a:t>
            </a:r>
            <a:endParaRPr lang="en-US" sz="1100" dirty="0">
              <a:solidFill>
                <a:srgbClr val="000000"/>
              </a:solidFill>
              <a:latin typeface="+mj-lt"/>
              <a:ea typeface="msgothic" charset="0"/>
              <a:cs typeface="ms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0560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églalap 18"/>
          <p:cNvSpPr/>
          <p:nvPr/>
        </p:nvSpPr>
        <p:spPr>
          <a:xfrm>
            <a:off x="0" y="6416411"/>
            <a:ext cx="9135800" cy="446721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29" descr="C:\Users\johanna\Downloads\erc_logo_233px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589" r="43974" b="7279"/>
          <a:stretch>
            <a:fillRect/>
          </a:stretch>
        </p:blipFill>
        <p:spPr bwMode="auto">
          <a:xfrm>
            <a:off x="8132024" y="5949280"/>
            <a:ext cx="918462" cy="900000"/>
          </a:xfrm>
          <a:prstGeom prst="rect">
            <a:avLst/>
          </a:prstGeom>
          <a:noFill/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923" y="5933262"/>
            <a:ext cx="1371753" cy="972000"/>
          </a:xfrm>
          <a:prstGeom prst="rect">
            <a:avLst/>
          </a:prstGeom>
        </p:spPr>
      </p:pic>
      <p:sp>
        <p:nvSpPr>
          <p:cNvPr id="13" name="Szövegdoboz 12"/>
          <p:cNvSpPr txBox="1">
            <a:spLocks noChangeArrowheads="1"/>
          </p:cNvSpPr>
          <p:nvPr/>
        </p:nvSpPr>
        <p:spPr bwMode="auto">
          <a:xfrm>
            <a:off x="34925" y="6525344"/>
            <a:ext cx="67999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fld id="{3CFA12F5-8AFB-4BFD-9587-505FB91A10E0}" type="slidenum">
              <a:rPr lang="en-US" altLang="hu-HU" sz="1600" smtClean="0">
                <a:solidFill>
                  <a:schemeClr val="bg1"/>
                </a:solidFill>
                <a:latin typeface="+mn-lt"/>
              </a:rPr>
              <a:t>55</a:t>
            </a:fld>
            <a:r>
              <a:rPr lang="en-US" altLang="hu-HU" sz="1600" dirty="0" smtClean="0">
                <a:solidFill>
                  <a:schemeClr val="bg1"/>
                </a:solidFill>
                <a:latin typeface="+mn-lt"/>
              </a:rPr>
              <a:t>/</a:t>
            </a:r>
            <a:r>
              <a:rPr lang="hu-HU" altLang="hu-HU" sz="1600" dirty="0" smtClean="0">
                <a:solidFill>
                  <a:schemeClr val="bg1"/>
                </a:solidFill>
                <a:latin typeface="+mn-lt"/>
              </a:rPr>
              <a:t>78</a:t>
            </a:r>
            <a:endParaRPr lang="en-US" altLang="hu-HU" sz="1600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4" name="Jobbra nyíl 13"/>
          <p:cNvSpPr/>
          <p:nvPr/>
        </p:nvSpPr>
        <p:spPr>
          <a:xfrm>
            <a:off x="0" y="326"/>
            <a:ext cx="9144000" cy="864096"/>
          </a:xfrm>
          <a:prstGeom prst="rightArrow">
            <a:avLst>
              <a:gd name="adj1" fmla="val 69240"/>
              <a:gd name="adj2" fmla="val 52124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In</a:t>
            </a:r>
            <a:r>
              <a:rPr lang="hu-H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silico</a:t>
            </a: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validations</a:t>
            </a:r>
          </a:p>
        </p:txBody>
      </p:sp>
      <p:sp>
        <p:nvSpPr>
          <p:cNvPr id="16" name="Text Box 76"/>
          <p:cNvSpPr txBox="1">
            <a:spLocks noChangeArrowheads="1"/>
          </p:cNvSpPr>
          <p:nvPr/>
        </p:nvSpPr>
        <p:spPr bwMode="auto">
          <a:xfrm>
            <a:off x="179388" y="922734"/>
            <a:ext cx="8785225" cy="1354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hu-HU" sz="2400" dirty="0">
                <a:latin typeface="Garamond" pitchFamily="18" charset="0"/>
              </a:rPr>
              <a:t>2011:	20 children</a:t>
            </a:r>
            <a:r>
              <a:rPr lang="hu-HU" altLang="hu-HU" sz="2400" dirty="0">
                <a:latin typeface="Garamond" pitchFamily="18" charset="0"/>
              </a:rPr>
              <a:t>, </a:t>
            </a:r>
            <a:r>
              <a:rPr lang="en-US" altLang="hu-HU" sz="2400" dirty="0">
                <a:latin typeface="Garamond" pitchFamily="18" charset="0"/>
              </a:rPr>
              <a:t>4 men, 6 women</a:t>
            </a:r>
            <a:r>
              <a:rPr lang="hu-HU" altLang="hu-HU" sz="2400" dirty="0">
                <a:latin typeface="Garamond" pitchFamily="18" charset="0"/>
              </a:rPr>
              <a:t> (</a:t>
            </a:r>
            <a:r>
              <a:rPr lang="en-US" altLang="hu-HU" sz="2400" dirty="0">
                <a:latin typeface="Garamond" pitchFamily="18" charset="0"/>
              </a:rPr>
              <a:t>30 datasets – 1 week)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hu-HU" sz="2400" dirty="0">
                <a:latin typeface="Garamond" pitchFamily="18" charset="0"/>
              </a:rPr>
              <a:t>2012:	43 children, 16 men, 24 women</a:t>
            </a:r>
            <a:r>
              <a:rPr lang="hu-HU" altLang="hu-HU" sz="2400" dirty="0">
                <a:latin typeface="Garamond" pitchFamily="18" charset="0"/>
              </a:rPr>
              <a:t> (</a:t>
            </a:r>
            <a:r>
              <a:rPr lang="en-US" altLang="hu-HU" sz="2400" dirty="0">
                <a:latin typeface="Garamond" pitchFamily="18" charset="0"/>
              </a:rPr>
              <a:t>183 datasets – 1 or 3</a:t>
            </a:r>
            <a:r>
              <a:rPr lang="hu-HU" altLang="hu-HU" sz="2400" dirty="0">
                <a:latin typeface="Garamond" pitchFamily="18" charset="0"/>
              </a:rPr>
              <a:t> w.</a:t>
            </a:r>
            <a:r>
              <a:rPr lang="en-US" altLang="hu-HU" sz="2400" dirty="0">
                <a:latin typeface="Garamond" pitchFamily="18" charset="0"/>
              </a:rPr>
              <a:t>)</a:t>
            </a:r>
            <a:endParaRPr lang="hu-HU" altLang="hu-HU" sz="2400" dirty="0">
              <a:latin typeface="Garamond" pitchFamily="18" charset="0"/>
            </a:endParaRP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hu-HU" sz="2400" dirty="0">
                <a:latin typeface="Garamond" pitchFamily="18" charset="0"/>
              </a:rPr>
              <a:t>201</a:t>
            </a:r>
            <a:r>
              <a:rPr lang="hu-HU" altLang="hu-HU" sz="2400" dirty="0">
                <a:latin typeface="Garamond" pitchFamily="18" charset="0"/>
              </a:rPr>
              <a:t>3</a:t>
            </a:r>
            <a:r>
              <a:rPr lang="en-US" altLang="hu-HU" sz="2400" dirty="0">
                <a:latin typeface="Garamond" pitchFamily="18" charset="0"/>
              </a:rPr>
              <a:t>:	4</a:t>
            </a:r>
            <a:r>
              <a:rPr lang="hu-HU" altLang="hu-HU" sz="2400" dirty="0">
                <a:latin typeface="Garamond" pitchFamily="18" charset="0"/>
              </a:rPr>
              <a:t>7</a:t>
            </a:r>
            <a:r>
              <a:rPr lang="en-US" altLang="hu-HU" sz="2400" dirty="0">
                <a:latin typeface="Garamond" pitchFamily="18" charset="0"/>
              </a:rPr>
              <a:t> children, 1</a:t>
            </a:r>
            <a:r>
              <a:rPr lang="hu-HU" altLang="hu-HU" sz="2400" dirty="0">
                <a:latin typeface="Garamond" pitchFamily="18" charset="0"/>
              </a:rPr>
              <a:t>7</a:t>
            </a:r>
            <a:r>
              <a:rPr lang="en-US" altLang="hu-HU" sz="2400" dirty="0">
                <a:latin typeface="Garamond" pitchFamily="18" charset="0"/>
              </a:rPr>
              <a:t> men, 24 women</a:t>
            </a:r>
            <a:r>
              <a:rPr lang="hu-HU" altLang="hu-HU" sz="2400" dirty="0">
                <a:latin typeface="Garamond" pitchFamily="18" charset="0"/>
              </a:rPr>
              <a:t> (20</a:t>
            </a:r>
            <a:r>
              <a:rPr lang="en-US" altLang="hu-HU" sz="2400" dirty="0">
                <a:latin typeface="Garamond" pitchFamily="18" charset="0"/>
              </a:rPr>
              <a:t>3 datasets – 1 or 3</a:t>
            </a:r>
            <a:r>
              <a:rPr lang="hu-HU" altLang="hu-HU" sz="2400" dirty="0">
                <a:latin typeface="Garamond" pitchFamily="18" charset="0"/>
              </a:rPr>
              <a:t> w.</a:t>
            </a:r>
            <a:r>
              <a:rPr lang="en-US" altLang="hu-HU" sz="2400" dirty="0">
                <a:latin typeface="Garamond" pitchFamily="18" charset="0"/>
              </a:rPr>
              <a:t>)</a:t>
            </a:r>
          </a:p>
        </p:txBody>
      </p:sp>
      <p:graphicFrame>
        <p:nvGraphicFramePr>
          <p:cNvPr id="17" name="Group 7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2900792"/>
              </p:ext>
            </p:extLst>
          </p:nvPr>
        </p:nvGraphicFramePr>
        <p:xfrm>
          <a:off x="180975" y="2410617"/>
          <a:ext cx="8783638" cy="3322639"/>
        </p:xfrm>
        <a:graphic>
          <a:graphicData uri="http://schemas.openxmlformats.org/drawingml/2006/table">
            <a:tbl>
              <a:tblPr/>
              <a:tblGrid>
                <a:gridCol w="1438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080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239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969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2396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2396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6842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762073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itchFamily="18" charset="0"/>
                      </a:endParaRP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itchFamily="18" charset="0"/>
                      </a:endParaRP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aramond" pitchFamily="18" charset="0"/>
                          <a:cs typeface="Calibri" pitchFamily="34" charset="0"/>
                        </a:rPr>
                        <a:t>Avg.</a:t>
                      </a:r>
                      <a:endParaRPr kumimoji="0" lang="en-US" sz="2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itchFamily="18" charset="0"/>
                      </a:endParaRP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aramond" pitchFamily="18" charset="0"/>
                          <a:cs typeface="Calibri" pitchFamily="34" charset="0"/>
                        </a:rPr>
                        <a:t>Variance</a:t>
                      </a:r>
                      <a:endParaRPr kumimoji="0" lang="en-US" sz="2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itchFamily="18" charset="0"/>
                      </a:endParaRP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aramond" pitchFamily="18" charset="0"/>
                          <a:cs typeface="Calibri" pitchFamily="34" charset="0"/>
                        </a:rPr>
                        <a:t>Hypo [%]</a:t>
                      </a:r>
                      <a:endParaRPr kumimoji="0" lang="en-US" sz="2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itchFamily="18" charset="0"/>
                      </a:endParaRP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aramond" pitchFamily="18" charset="0"/>
                          <a:cs typeface="Calibri" pitchFamily="34" charset="0"/>
                        </a:rPr>
                        <a:t>Hyper [%]</a:t>
                      </a:r>
                      <a:endParaRPr kumimoji="0" lang="en-US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itchFamily="18" charset="0"/>
                      </a:endParaRP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aramond" pitchFamily="18" charset="0"/>
                          <a:cs typeface="Calibri" pitchFamily="34" charset="0"/>
                        </a:rPr>
                        <a:t>Normal [%]</a:t>
                      </a:r>
                      <a:endParaRPr kumimoji="0" lang="en-US" sz="2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itchFamily="18" charset="0"/>
                      </a:endParaRP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6761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</a:rPr>
                        <a:t>In </a:t>
                      </a:r>
                      <a:r>
                        <a:rPr kumimoji="0" lang="en-US" sz="2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</a:rPr>
                        <a:t>silico</a:t>
                      </a:r>
                      <a:endParaRPr kumimoji="0" lang="en-US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itchFamily="18" charset="0"/>
                      </a:endParaRP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</a:rPr>
                        <a:t>Adult</a:t>
                      </a: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</a:rPr>
                        <a:t>5,98</a:t>
                      </a: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</a:rPr>
                        <a:t>1,38</a:t>
                      </a: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</a:rPr>
                        <a:t>0</a:t>
                      </a: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</a:rPr>
                        <a:t>11,93</a:t>
                      </a: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</a:rPr>
                        <a:t>88,07</a:t>
                      </a: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6761"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</a:rPr>
                        <a:t>Children</a:t>
                      </a: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</a:rPr>
                        <a:t>5,67</a:t>
                      </a: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</a:rPr>
                        <a:t>1,2</a:t>
                      </a: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</a:rPr>
                        <a:t>0</a:t>
                      </a: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</a:rPr>
                        <a:t>5,94</a:t>
                      </a: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</a:rPr>
                        <a:t>91,37</a:t>
                      </a: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6761"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</a:rPr>
                        <a:t>SUM</a:t>
                      </a: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</a:rPr>
                        <a:t>5,83</a:t>
                      </a: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</a:rPr>
                        <a:t>1,29</a:t>
                      </a: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</a:rPr>
                        <a:t>0</a:t>
                      </a: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</a:rPr>
                        <a:t>8,94</a:t>
                      </a: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</a:rPr>
                        <a:t>89,72</a:t>
                      </a: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6761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</a:rPr>
                        <a:t>Real data</a:t>
                      </a: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</a:rPr>
                        <a:t>Adult</a:t>
                      </a: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</a:rPr>
                        <a:t>7,91</a:t>
                      </a: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</a:rPr>
                        <a:t>2,77</a:t>
                      </a: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</a:rPr>
                        <a:t>3,84</a:t>
                      </a: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</a:rPr>
                        <a:t>50,85</a:t>
                      </a: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</a:rPr>
                        <a:t>45,3</a:t>
                      </a: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6761"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</a:rPr>
                        <a:t>Children</a:t>
                      </a: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</a:rPr>
                        <a:t>8,72</a:t>
                      </a: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</a:rPr>
                        <a:t>2,52</a:t>
                      </a: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</a:rPr>
                        <a:t>2,28</a:t>
                      </a: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</a:rPr>
                        <a:t>58,77</a:t>
                      </a: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</a:rPr>
                        <a:t>38,95</a:t>
                      </a: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6761"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</a:rPr>
                        <a:t>SUM.</a:t>
                      </a: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</a:rPr>
                        <a:t>8,32</a:t>
                      </a: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</a:rPr>
                        <a:t>2,65</a:t>
                      </a: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</a:rPr>
                        <a:t>3,06</a:t>
                      </a: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</a:rPr>
                        <a:t>54,81</a:t>
                      </a: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</a:rPr>
                        <a:t>42,13</a:t>
                      </a: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107504" y="6165304"/>
            <a:ext cx="4319588" cy="2555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hu-HU" sz="1100" dirty="0" smtClean="0">
                <a:solidFill>
                  <a:srgbClr val="000000"/>
                </a:solidFill>
                <a:latin typeface="+mj-lt"/>
                <a:ea typeface="msgothic" charset="0"/>
                <a:cs typeface="msgothic" charset="0"/>
              </a:rPr>
              <a:t>L </a:t>
            </a:r>
            <a:r>
              <a:rPr lang="hu-HU" sz="1100" dirty="0" err="1" smtClean="0">
                <a:solidFill>
                  <a:srgbClr val="000000"/>
                </a:solidFill>
                <a:latin typeface="+mj-lt"/>
                <a:ea typeface="msgothic" charset="0"/>
                <a:cs typeface="msgothic" charset="0"/>
              </a:rPr>
              <a:t>Kovacs</a:t>
            </a:r>
            <a:r>
              <a:rPr lang="en-US" sz="1100" dirty="0" smtClean="0">
                <a:solidFill>
                  <a:srgbClr val="000000"/>
                </a:solidFill>
                <a:latin typeface="+mj-lt"/>
                <a:ea typeface="msgothic" charset="0"/>
                <a:cs typeface="msgothic" charset="0"/>
              </a:rPr>
              <a:t>. </a:t>
            </a:r>
            <a:r>
              <a:rPr lang="hu-HU" sz="1100" i="1" dirty="0" err="1" smtClean="0">
                <a:solidFill>
                  <a:srgbClr val="000000"/>
                </a:solidFill>
                <a:latin typeface="+mj-lt"/>
                <a:ea typeface="msgothic" charset="0"/>
                <a:cs typeface="msgothic" charset="0"/>
              </a:rPr>
              <a:t>Knowl-Based</a:t>
            </a:r>
            <a:r>
              <a:rPr lang="hu-HU" sz="1100" i="1" dirty="0" smtClean="0">
                <a:solidFill>
                  <a:srgbClr val="000000"/>
                </a:solidFill>
                <a:latin typeface="+mj-lt"/>
                <a:ea typeface="msgothic" charset="0"/>
                <a:cs typeface="msgothic" charset="0"/>
              </a:rPr>
              <a:t> </a:t>
            </a:r>
            <a:r>
              <a:rPr lang="hu-HU" sz="1100" i="1" dirty="0" err="1" smtClean="0">
                <a:solidFill>
                  <a:srgbClr val="000000"/>
                </a:solidFill>
                <a:latin typeface="+mj-lt"/>
                <a:ea typeface="msgothic" charset="0"/>
                <a:cs typeface="msgothic" charset="0"/>
              </a:rPr>
              <a:t>Syst</a:t>
            </a:r>
            <a:r>
              <a:rPr lang="hu-HU" sz="1100" dirty="0" smtClean="0">
                <a:solidFill>
                  <a:srgbClr val="000000"/>
                </a:solidFill>
                <a:latin typeface="+mj-lt"/>
                <a:ea typeface="msgothic" charset="0"/>
                <a:cs typeface="msgothic" charset="0"/>
              </a:rPr>
              <a:t>, </a:t>
            </a:r>
            <a:r>
              <a:rPr lang="hu-HU" sz="1100" b="1" dirty="0" smtClean="0"/>
              <a:t>122</a:t>
            </a:r>
            <a:r>
              <a:rPr lang="hu-HU" sz="1100" dirty="0" smtClean="0"/>
              <a:t>:199-213</a:t>
            </a:r>
            <a:r>
              <a:rPr lang="hu-HU" sz="1100" dirty="0" smtClean="0">
                <a:solidFill>
                  <a:srgbClr val="000000"/>
                </a:solidFill>
                <a:latin typeface="+mj-lt"/>
                <a:ea typeface="msgothic" charset="0"/>
                <a:cs typeface="msgothic" charset="0"/>
              </a:rPr>
              <a:t>, 2017</a:t>
            </a:r>
            <a:endParaRPr lang="en-US" sz="1100" dirty="0">
              <a:solidFill>
                <a:srgbClr val="000000"/>
              </a:solidFill>
              <a:latin typeface="+mj-lt"/>
              <a:ea typeface="msgothic" charset="0"/>
              <a:cs typeface="ms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9987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églalap 19"/>
          <p:cNvSpPr/>
          <p:nvPr/>
        </p:nvSpPr>
        <p:spPr>
          <a:xfrm>
            <a:off x="0" y="6416411"/>
            <a:ext cx="9135800" cy="446721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29" descr="C:\Users\johanna\Downloads\erc_logo_233px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589" r="43974" b="7279"/>
          <a:stretch>
            <a:fillRect/>
          </a:stretch>
        </p:blipFill>
        <p:spPr bwMode="auto">
          <a:xfrm>
            <a:off x="8132024" y="5949280"/>
            <a:ext cx="918462" cy="900000"/>
          </a:xfrm>
          <a:prstGeom prst="rect">
            <a:avLst/>
          </a:prstGeom>
          <a:noFill/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923" y="5933262"/>
            <a:ext cx="1371753" cy="972000"/>
          </a:xfrm>
          <a:prstGeom prst="rect">
            <a:avLst/>
          </a:prstGeom>
        </p:spPr>
      </p:pic>
      <p:sp>
        <p:nvSpPr>
          <p:cNvPr id="13" name="Szövegdoboz 12"/>
          <p:cNvSpPr txBox="1">
            <a:spLocks noChangeArrowheads="1"/>
          </p:cNvSpPr>
          <p:nvPr/>
        </p:nvSpPr>
        <p:spPr bwMode="auto">
          <a:xfrm>
            <a:off x="34925" y="6525344"/>
            <a:ext cx="67999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fld id="{3CFA12F5-8AFB-4BFD-9587-505FB91A10E0}" type="slidenum">
              <a:rPr lang="en-US" altLang="hu-HU" sz="1600" smtClean="0">
                <a:solidFill>
                  <a:schemeClr val="bg1"/>
                </a:solidFill>
                <a:latin typeface="+mn-lt"/>
              </a:rPr>
              <a:t>56</a:t>
            </a:fld>
            <a:r>
              <a:rPr lang="en-US" altLang="hu-HU" sz="1600" dirty="0" smtClean="0">
                <a:solidFill>
                  <a:schemeClr val="bg1"/>
                </a:solidFill>
                <a:latin typeface="+mn-lt"/>
              </a:rPr>
              <a:t>/</a:t>
            </a:r>
            <a:r>
              <a:rPr lang="hu-HU" altLang="hu-HU" sz="1600" dirty="0" smtClean="0">
                <a:solidFill>
                  <a:schemeClr val="bg1"/>
                </a:solidFill>
                <a:latin typeface="+mn-lt"/>
              </a:rPr>
              <a:t>78</a:t>
            </a:r>
            <a:endParaRPr lang="en-US" altLang="hu-HU" sz="1600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4" name="Jobbra nyíl 13"/>
          <p:cNvSpPr/>
          <p:nvPr/>
        </p:nvSpPr>
        <p:spPr>
          <a:xfrm>
            <a:off x="0" y="326"/>
            <a:ext cx="9144000" cy="864096"/>
          </a:xfrm>
          <a:prstGeom prst="rightArrow">
            <a:avLst>
              <a:gd name="adj1" fmla="val 69240"/>
              <a:gd name="adj2" fmla="val 52124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Literature-based </a:t>
            </a: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metrics</a:t>
            </a:r>
            <a:r>
              <a:rPr lang="hu-H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(CVG)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6" name="Picture 13" descr="CVGA_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3" y="982032"/>
            <a:ext cx="4302433" cy="3887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4" descr="CVGA_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962412"/>
            <a:ext cx="4248597" cy="3834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Szövegdoboz 1"/>
          <p:cNvSpPr txBox="1">
            <a:spLocks noChangeArrowheads="1"/>
          </p:cNvSpPr>
          <p:nvPr/>
        </p:nvSpPr>
        <p:spPr bwMode="auto">
          <a:xfrm>
            <a:off x="766713" y="4953347"/>
            <a:ext cx="7405687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hu-HU" sz="1800" dirty="0">
                <a:latin typeface="Arial" panose="020B0604020202020204" pitchFamily="34" charset="0"/>
              </a:rPr>
              <a:t>Three protocols:	150g CHO;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hu-HU" sz="1800" dirty="0">
                <a:latin typeface="Arial" panose="020B0604020202020204" pitchFamily="34" charset="0"/>
              </a:rPr>
              <a:t>		215g CHO;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hu-HU" sz="1800" dirty="0">
                <a:latin typeface="Arial" panose="020B0604020202020204" pitchFamily="34" charset="0"/>
              </a:rPr>
              <a:t>		irregular and inexactly determined (±20 g CHO) meal </a:t>
            </a:r>
          </a:p>
        </p:txBody>
      </p:sp>
      <p:sp>
        <p:nvSpPr>
          <p:cNvPr id="19" name="Text Box 4"/>
          <p:cNvSpPr txBox="1">
            <a:spLocks noChangeArrowheads="1"/>
          </p:cNvSpPr>
          <p:nvPr/>
        </p:nvSpPr>
        <p:spPr bwMode="auto">
          <a:xfrm>
            <a:off x="108396" y="6197749"/>
            <a:ext cx="4319588" cy="2555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hu-HU" sz="1100" dirty="0">
                <a:solidFill>
                  <a:srgbClr val="000000"/>
                </a:solidFill>
                <a:latin typeface="+mj-lt"/>
                <a:ea typeface="msgothic" charset="0"/>
                <a:cs typeface="msgothic" charset="0"/>
              </a:rPr>
              <a:t>P</a:t>
            </a:r>
            <a:r>
              <a:rPr lang="hu-HU" sz="1100" dirty="0" smtClean="0">
                <a:solidFill>
                  <a:srgbClr val="000000"/>
                </a:solidFill>
                <a:latin typeface="+mj-lt"/>
                <a:ea typeface="msgothic" charset="0"/>
                <a:cs typeface="msgothic" charset="0"/>
              </a:rPr>
              <a:t> Szalay, L </a:t>
            </a:r>
            <a:r>
              <a:rPr lang="hu-HU" sz="1100" dirty="0" err="1" smtClean="0">
                <a:solidFill>
                  <a:srgbClr val="000000"/>
                </a:solidFill>
                <a:latin typeface="+mj-lt"/>
                <a:ea typeface="msgothic" charset="0"/>
                <a:cs typeface="msgothic" charset="0"/>
              </a:rPr>
              <a:t>Kovacs</a:t>
            </a:r>
            <a:r>
              <a:rPr lang="en-US" sz="1100" dirty="0" smtClean="0">
                <a:solidFill>
                  <a:srgbClr val="000000"/>
                </a:solidFill>
                <a:latin typeface="+mj-lt"/>
                <a:ea typeface="msgothic" charset="0"/>
                <a:cs typeface="msgothic" charset="0"/>
              </a:rPr>
              <a:t>. </a:t>
            </a:r>
            <a:r>
              <a:rPr lang="hu-HU" sz="1100" i="1" dirty="0" smtClean="0">
                <a:solidFill>
                  <a:srgbClr val="000000"/>
                </a:solidFill>
                <a:latin typeface="+mj-lt"/>
                <a:ea typeface="msgothic" charset="0"/>
                <a:cs typeface="msgothic" charset="0"/>
              </a:rPr>
              <a:t>IFAC WC 2014</a:t>
            </a:r>
            <a:r>
              <a:rPr lang="hu-HU" sz="1100" dirty="0"/>
              <a:t>, pp. </a:t>
            </a:r>
            <a:r>
              <a:rPr lang="hu-HU" sz="1100" dirty="0" smtClean="0"/>
              <a:t>9247-9252,</a:t>
            </a:r>
            <a:r>
              <a:rPr lang="hu-HU" sz="1100" dirty="0" smtClean="0">
                <a:solidFill>
                  <a:srgbClr val="000000"/>
                </a:solidFill>
                <a:latin typeface="+mj-lt"/>
                <a:ea typeface="msgothic" charset="0"/>
                <a:cs typeface="msgothic" charset="0"/>
              </a:rPr>
              <a:t> August 2014</a:t>
            </a:r>
            <a:endParaRPr lang="en-US" sz="1100" dirty="0">
              <a:solidFill>
                <a:srgbClr val="000000"/>
              </a:solidFill>
              <a:latin typeface="+mj-lt"/>
              <a:ea typeface="msgothic" charset="0"/>
              <a:cs typeface="ms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0646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physcon.uni-obuda.hu/erc/ERC_tamed_cancer_figure_with_logo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83" y="1058387"/>
            <a:ext cx="8892480" cy="5667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2699792" y="6537318"/>
            <a:ext cx="39875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600" dirty="0">
                <a:hlinkClick r:id="rId4"/>
              </a:rPr>
              <a:t>http://physcon.uni-obuda.hu/?q=hu/node/47</a:t>
            </a:r>
            <a:endParaRPr lang="hu-HU" sz="1600" dirty="0"/>
          </a:p>
        </p:txBody>
      </p:sp>
      <p:sp>
        <p:nvSpPr>
          <p:cNvPr id="16" name="Jobbra nyíl 9"/>
          <p:cNvSpPr/>
          <p:nvPr/>
        </p:nvSpPr>
        <p:spPr>
          <a:xfrm>
            <a:off x="0" y="326"/>
            <a:ext cx="9144000" cy="1268434"/>
          </a:xfrm>
          <a:prstGeom prst="rightArrow">
            <a:avLst>
              <a:gd name="adj1" fmla="val 69240"/>
              <a:gd name="adj2" fmla="val 52124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Personalized </a:t>
            </a: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Cancer Therapy by Model-based 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Optimal</a:t>
            </a:r>
            <a:endParaRPr lang="hu-HU" sz="2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r>
              <a:rPr lang="hu-H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Robust </a:t>
            </a: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Control Algorithm</a:t>
            </a:r>
          </a:p>
        </p:txBody>
      </p:sp>
    </p:spTree>
    <p:extLst>
      <p:ext uri="{BB962C8B-B14F-4D97-AF65-F5344CB8AC3E}">
        <p14:creationId xmlns:p14="http://schemas.microsoft.com/office/powerpoint/2010/main" val="753392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églalap 18"/>
          <p:cNvSpPr/>
          <p:nvPr/>
        </p:nvSpPr>
        <p:spPr>
          <a:xfrm>
            <a:off x="0" y="6416411"/>
            <a:ext cx="9135800" cy="446721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Jobbra nyíl 3"/>
          <p:cNvSpPr/>
          <p:nvPr/>
        </p:nvSpPr>
        <p:spPr>
          <a:xfrm>
            <a:off x="0" y="326"/>
            <a:ext cx="9144000" cy="864096"/>
          </a:xfrm>
          <a:prstGeom prst="rightArrow">
            <a:avLst>
              <a:gd name="adj1" fmla="val 69240"/>
              <a:gd name="adj2" fmla="val 52124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Cancer statistics</a:t>
            </a:r>
            <a:endParaRPr lang="en-US" dirty="0"/>
          </a:p>
        </p:txBody>
      </p:sp>
      <p:sp>
        <p:nvSpPr>
          <p:cNvPr id="8" name="Rectangle 5"/>
          <p:cNvSpPr>
            <a:spLocks noRot="1" noChangeArrowheads="1"/>
          </p:cNvSpPr>
          <p:nvPr/>
        </p:nvSpPr>
        <p:spPr bwMode="auto">
          <a:xfrm>
            <a:off x="161925" y="1196752"/>
            <a:ext cx="8820150" cy="2808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en-US" altLang="hu-HU" sz="2400" b="1" dirty="0" smtClean="0">
                <a:latin typeface="+mn-lt"/>
              </a:rPr>
              <a:t>EU 201</a:t>
            </a:r>
            <a:r>
              <a:rPr lang="hu-HU" altLang="hu-HU" sz="2400" b="1" dirty="0" smtClean="0">
                <a:latin typeface="+mn-lt"/>
              </a:rPr>
              <a:t>6</a:t>
            </a:r>
            <a:r>
              <a:rPr lang="en-US" altLang="hu-HU" sz="2400" b="1" dirty="0" smtClean="0">
                <a:latin typeface="+mn-lt"/>
              </a:rPr>
              <a:t>: </a:t>
            </a:r>
            <a:r>
              <a:rPr lang="en-US" altLang="hu-HU" sz="2400" dirty="0" smtClean="0">
                <a:latin typeface="+mn-lt"/>
              </a:rPr>
              <a:t>≈ 1,3 million tumor-related deaths</a:t>
            </a:r>
            <a:r>
              <a:rPr lang="en-US" altLang="hu-HU" sz="2400" baseline="30000" dirty="0" smtClean="0">
                <a:latin typeface="+mn-lt"/>
              </a:rPr>
              <a:t>1</a:t>
            </a:r>
          </a:p>
          <a:p>
            <a:pPr>
              <a:lnSpc>
                <a:spcPct val="150000"/>
              </a:lnSpc>
              <a:defRPr/>
            </a:pPr>
            <a:r>
              <a:rPr lang="en-US" altLang="hu-HU" sz="2400" b="1" dirty="0" smtClean="0">
                <a:latin typeface="+mn-lt"/>
              </a:rPr>
              <a:t>Hungary</a:t>
            </a:r>
            <a:r>
              <a:rPr lang="en-US" altLang="hu-HU" sz="2400" b="1" baseline="30000" dirty="0" smtClean="0">
                <a:latin typeface="+mn-lt"/>
              </a:rPr>
              <a:t>2,3</a:t>
            </a:r>
            <a:r>
              <a:rPr lang="en-US" altLang="hu-HU" sz="2400" b="1" dirty="0" smtClean="0">
                <a:latin typeface="+mn-lt"/>
              </a:rPr>
              <a:t>:</a:t>
            </a:r>
          </a:p>
          <a:p>
            <a:pPr lvl="1">
              <a:lnSpc>
                <a:spcPct val="150000"/>
              </a:lnSpc>
              <a:defRPr/>
            </a:pPr>
            <a:r>
              <a:rPr lang="en-US" altLang="hu-HU" sz="2400" dirty="0" smtClean="0">
                <a:latin typeface="+mn-lt"/>
              </a:rPr>
              <a:t>Leading in the EU!!</a:t>
            </a:r>
          </a:p>
          <a:p>
            <a:pPr lvl="1">
              <a:lnSpc>
                <a:spcPct val="150000"/>
              </a:lnSpc>
              <a:defRPr/>
            </a:pPr>
            <a:r>
              <a:rPr lang="en-US" altLang="hu-HU" sz="2400" dirty="0" smtClean="0">
                <a:latin typeface="+mn-lt"/>
              </a:rPr>
              <a:t>Listed 3rd in the World:</a:t>
            </a:r>
          </a:p>
          <a:p>
            <a:pPr lvl="2">
              <a:lnSpc>
                <a:spcPct val="150000"/>
              </a:lnSpc>
              <a:defRPr/>
            </a:pPr>
            <a:r>
              <a:rPr lang="en-US" altLang="hu-HU" dirty="0" smtClean="0">
                <a:latin typeface="+mn-lt"/>
              </a:rPr>
              <a:t>Listed 1st among men: 235.5/100000.</a:t>
            </a:r>
          </a:p>
        </p:txBody>
      </p:sp>
      <p:sp>
        <p:nvSpPr>
          <p:cNvPr id="11" name="Line 6"/>
          <p:cNvSpPr>
            <a:spLocks noChangeShapeType="1"/>
          </p:cNvSpPr>
          <p:nvPr/>
        </p:nvSpPr>
        <p:spPr bwMode="auto">
          <a:xfrm>
            <a:off x="0" y="5186189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+mn-lt"/>
            </a:endParaRP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0" y="5179839"/>
            <a:ext cx="903605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hu-HU" sz="1100" dirty="0">
                <a:latin typeface="+mn-lt"/>
              </a:rPr>
              <a:t>1 – M. </a:t>
            </a:r>
            <a:r>
              <a:rPr lang="en-US" altLang="hu-HU" sz="1100" dirty="0" err="1">
                <a:latin typeface="+mn-lt"/>
              </a:rPr>
              <a:t>Malvezzi</a:t>
            </a:r>
            <a:r>
              <a:rPr lang="en-US" altLang="hu-HU" sz="1100" dirty="0">
                <a:latin typeface="+mn-lt"/>
              </a:rPr>
              <a:t> et al. </a:t>
            </a:r>
            <a:r>
              <a:rPr lang="en-US" altLang="hu-HU" sz="1100" dirty="0" smtClean="0">
                <a:latin typeface="+mn-lt"/>
              </a:rPr>
              <a:t> </a:t>
            </a:r>
            <a:r>
              <a:rPr lang="en-US" altLang="hu-HU" sz="1100" i="1" dirty="0">
                <a:latin typeface="+mn-lt"/>
              </a:rPr>
              <a:t>Ann </a:t>
            </a:r>
            <a:r>
              <a:rPr lang="en-US" altLang="hu-HU" sz="1100" i="1" dirty="0" err="1">
                <a:latin typeface="+mn-lt"/>
              </a:rPr>
              <a:t>Oncol</a:t>
            </a:r>
            <a:r>
              <a:rPr lang="en-US" altLang="hu-HU" sz="1100" dirty="0">
                <a:latin typeface="+mn-lt"/>
              </a:rPr>
              <a:t>, </a:t>
            </a:r>
            <a:r>
              <a:rPr lang="en-US" altLang="hu-HU" sz="1100" b="1" dirty="0">
                <a:latin typeface="+mn-lt"/>
              </a:rPr>
              <a:t>00</a:t>
            </a:r>
            <a:r>
              <a:rPr lang="en-US" altLang="hu-HU" sz="1100" dirty="0">
                <a:latin typeface="+mn-lt"/>
              </a:rPr>
              <a:t>: 1-7</a:t>
            </a:r>
          </a:p>
          <a:p>
            <a:pPr>
              <a:spcBef>
                <a:spcPct val="50000"/>
              </a:spcBef>
              <a:defRPr/>
            </a:pPr>
            <a:r>
              <a:rPr lang="en-US" altLang="hu-HU" sz="1100" dirty="0">
                <a:latin typeface="+mn-lt"/>
              </a:rPr>
              <a:t>2 – http://</a:t>
            </a:r>
            <a:r>
              <a:rPr lang="en-US" altLang="hu-HU" sz="1100" dirty="0" smtClean="0">
                <a:latin typeface="+mn-lt"/>
              </a:rPr>
              <a:t>rex.nci.nih.gov/NCI_Pub_Interface/raterisk/rates38.html</a:t>
            </a:r>
            <a:endParaRPr lang="en-US" altLang="hu-HU" sz="1100" dirty="0">
              <a:latin typeface="+mn-lt"/>
            </a:endParaRPr>
          </a:p>
          <a:p>
            <a:pPr>
              <a:spcBef>
                <a:spcPct val="50000"/>
              </a:spcBef>
              <a:defRPr/>
            </a:pPr>
            <a:r>
              <a:rPr lang="en-US" altLang="hu-HU" sz="1100" dirty="0">
                <a:latin typeface="+mn-lt"/>
              </a:rPr>
              <a:t>3 – http://chartsbin.com/view/lhq.4 </a:t>
            </a:r>
          </a:p>
        </p:txBody>
      </p:sp>
      <p:pic>
        <p:nvPicPr>
          <p:cNvPr id="16" name="Picture 29" descr="C:\Users\johanna\Downloads\erc_logo_233px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589" r="43974" b="7279"/>
          <a:stretch>
            <a:fillRect/>
          </a:stretch>
        </p:blipFill>
        <p:spPr bwMode="auto">
          <a:xfrm>
            <a:off x="8132024" y="5949280"/>
            <a:ext cx="918462" cy="900000"/>
          </a:xfrm>
          <a:prstGeom prst="rect">
            <a:avLst/>
          </a:prstGeom>
          <a:noFill/>
        </p:spPr>
      </p:pic>
      <p:pic>
        <p:nvPicPr>
          <p:cNvPr id="22" name="Kép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923" y="5933262"/>
            <a:ext cx="1371753" cy="972000"/>
          </a:xfrm>
          <a:prstGeom prst="rect">
            <a:avLst/>
          </a:prstGeom>
        </p:spPr>
      </p:pic>
      <p:sp>
        <p:nvSpPr>
          <p:cNvPr id="23" name="Szövegdoboz 22"/>
          <p:cNvSpPr txBox="1">
            <a:spLocks noChangeArrowheads="1"/>
          </p:cNvSpPr>
          <p:nvPr/>
        </p:nvSpPr>
        <p:spPr bwMode="auto">
          <a:xfrm>
            <a:off x="34925" y="6525344"/>
            <a:ext cx="67999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fld id="{3CFA12F5-8AFB-4BFD-9587-505FB91A10E0}" type="slidenum">
              <a:rPr lang="en-US" altLang="hu-HU" sz="1600" smtClean="0">
                <a:solidFill>
                  <a:schemeClr val="bg1"/>
                </a:solidFill>
                <a:latin typeface="+mn-lt"/>
              </a:rPr>
              <a:t>58</a:t>
            </a:fld>
            <a:r>
              <a:rPr lang="en-US" altLang="hu-HU" sz="1600" dirty="0" smtClean="0">
                <a:solidFill>
                  <a:schemeClr val="bg1"/>
                </a:solidFill>
                <a:latin typeface="+mn-lt"/>
              </a:rPr>
              <a:t>/</a:t>
            </a:r>
            <a:r>
              <a:rPr lang="hu-HU" altLang="hu-HU" sz="1600" dirty="0" smtClean="0">
                <a:solidFill>
                  <a:schemeClr val="bg1"/>
                </a:solidFill>
                <a:latin typeface="+mn-lt"/>
              </a:rPr>
              <a:t>78</a:t>
            </a:r>
            <a:endParaRPr lang="en-US" altLang="hu-HU" sz="1600" dirty="0" smtClean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2894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églalap 49"/>
          <p:cNvSpPr/>
          <p:nvPr/>
        </p:nvSpPr>
        <p:spPr>
          <a:xfrm>
            <a:off x="0" y="6416411"/>
            <a:ext cx="9135800" cy="446721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Jobbra nyíl 3"/>
          <p:cNvSpPr/>
          <p:nvPr/>
        </p:nvSpPr>
        <p:spPr>
          <a:xfrm>
            <a:off x="0" y="326"/>
            <a:ext cx="9144000" cy="864096"/>
          </a:xfrm>
          <a:prstGeom prst="rightArrow">
            <a:avLst>
              <a:gd name="adj1" fmla="val 69240"/>
              <a:gd name="adj2" fmla="val 52124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Antiangiogenic therapy</a:t>
            </a:r>
          </a:p>
        </p:txBody>
      </p:sp>
      <p:sp>
        <p:nvSpPr>
          <p:cNvPr id="24" name="Folyamatábra: Feldolgozás 23"/>
          <p:cNvSpPr/>
          <p:nvPr/>
        </p:nvSpPr>
        <p:spPr>
          <a:xfrm>
            <a:off x="124920" y="2924944"/>
            <a:ext cx="8820000" cy="2880320"/>
          </a:xfrm>
          <a:prstGeom prst="flowChartProcess">
            <a:avLst/>
          </a:prstGeom>
          <a:solidFill>
            <a:srgbClr val="C3963D"/>
          </a:solidFill>
          <a:ln>
            <a:solidFill>
              <a:srgbClr val="98762F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Jobbra nyíl feliratnak 43"/>
          <p:cNvSpPr/>
          <p:nvPr/>
        </p:nvSpPr>
        <p:spPr>
          <a:xfrm>
            <a:off x="126600" y="936016"/>
            <a:ext cx="5004048" cy="1800200"/>
          </a:xfrm>
          <a:prstGeom prst="rightArrowCallout">
            <a:avLst>
              <a:gd name="adj1" fmla="val 35234"/>
              <a:gd name="adj2" fmla="val 36372"/>
              <a:gd name="adj3" fmla="val 21398"/>
              <a:gd name="adj4" fmla="val 86981"/>
            </a:avLst>
          </a:prstGeom>
          <a:ln>
            <a:solidFill>
              <a:srgbClr val="8C383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Szövegdoboz 25"/>
          <p:cNvSpPr txBox="1"/>
          <p:nvPr/>
        </p:nvSpPr>
        <p:spPr>
          <a:xfrm>
            <a:off x="1170208" y="908720"/>
            <a:ext cx="273630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Classical therapies</a:t>
            </a:r>
            <a:endParaRPr lang="en-US" sz="29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grpSp>
        <p:nvGrpSpPr>
          <p:cNvPr id="27" name="Csoportba foglalás 26"/>
          <p:cNvGrpSpPr/>
          <p:nvPr/>
        </p:nvGrpSpPr>
        <p:grpSpPr>
          <a:xfrm>
            <a:off x="234104" y="1368064"/>
            <a:ext cx="1296144" cy="1296144"/>
            <a:chOff x="2051720" y="3140968"/>
            <a:chExt cx="1296144" cy="1296144"/>
          </a:xfrm>
        </p:grpSpPr>
        <p:sp>
          <p:nvSpPr>
            <p:cNvPr id="28" name="Lekerekített téglalap 20"/>
            <p:cNvSpPr/>
            <p:nvPr/>
          </p:nvSpPr>
          <p:spPr>
            <a:xfrm>
              <a:off x="2051720" y="3140968"/>
              <a:ext cx="1296144" cy="1296144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8C383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9" name="Picture 10" descr="http://www.gallbladder-surgery.org/wp-content/uploads/2012/10/1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30" b="9514"/>
            <a:stretch/>
          </p:blipFill>
          <p:spPr bwMode="auto">
            <a:xfrm>
              <a:off x="2267744" y="3199328"/>
              <a:ext cx="946085" cy="11963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Téglalap 29"/>
            <p:cNvSpPr/>
            <p:nvPr/>
          </p:nvSpPr>
          <p:spPr>
            <a:xfrm>
              <a:off x="2178320" y="3919408"/>
              <a:ext cx="168833" cy="1688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1" name="Csoportba foglalás 30"/>
          <p:cNvGrpSpPr/>
          <p:nvPr/>
        </p:nvGrpSpPr>
        <p:grpSpPr>
          <a:xfrm>
            <a:off x="1574960" y="1368064"/>
            <a:ext cx="1296144" cy="1296144"/>
            <a:chOff x="3419872" y="3140968"/>
            <a:chExt cx="1296144" cy="1296144"/>
          </a:xfrm>
        </p:grpSpPr>
        <p:sp>
          <p:nvSpPr>
            <p:cNvPr id="32" name="Lekerekített téglalap 30"/>
            <p:cNvSpPr/>
            <p:nvPr/>
          </p:nvSpPr>
          <p:spPr>
            <a:xfrm>
              <a:off x="3419872" y="3140968"/>
              <a:ext cx="1296144" cy="1296144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7189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3" name="Picture 4" descr="http://www.umm.edu/graphics/images/en/18013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05" r="27402" b="8268"/>
            <a:stretch/>
          </p:blipFill>
          <p:spPr bwMode="auto">
            <a:xfrm>
              <a:off x="3464584" y="3220032"/>
              <a:ext cx="1214654" cy="11487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Téglalap 33"/>
            <p:cNvSpPr/>
            <p:nvPr/>
          </p:nvSpPr>
          <p:spPr>
            <a:xfrm>
              <a:off x="4499992" y="3199328"/>
              <a:ext cx="180000" cy="29972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Lekerekített téglalap 33"/>
            <p:cNvSpPr/>
            <p:nvPr/>
          </p:nvSpPr>
          <p:spPr>
            <a:xfrm>
              <a:off x="3419872" y="3140968"/>
              <a:ext cx="1296144" cy="1296144"/>
            </a:xfrm>
            <a:prstGeom prst="roundRect">
              <a:avLst/>
            </a:prstGeom>
            <a:noFill/>
            <a:ln>
              <a:solidFill>
                <a:srgbClr val="8C383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6" name="Csoportba foglalás 35"/>
          <p:cNvGrpSpPr/>
          <p:nvPr/>
        </p:nvGrpSpPr>
        <p:grpSpPr>
          <a:xfrm>
            <a:off x="2929464" y="1368064"/>
            <a:ext cx="1296144" cy="1296144"/>
            <a:chOff x="4860032" y="3140968"/>
            <a:chExt cx="1296144" cy="1296144"/>
          </a:xfrm>
        </p:grpSpPr>
        <p:sp>
          <p:nvSpPr>
            <p:cNvPr id="37" name="Lekerekített téglalap 35"/>
            <p:cNvSpPr/>
            <p:nvPr/>
          </p:nvSpPr>
          <p:spPr>
            <a:xfrm>
              <a:off x="4860032" y="3140968"/>
              <a:ext cx="1296144" cy="1296144"/>
            </a:xfrm>
            <a:prstGeom prst="roundRect">
              <a:avLst/>
            </a:prstGeom>
            <a:ln>
              <a:solidFill>
                <a:srgbClr val="8C3836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8" name="Picture 6" descr="http://www.macmillan.org.uk/Images/Cancerinfo/Longdescriptions/Cancertreatment/Radiotherapy_2011_large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24" t="3093" r="5624" b="3093"/>
            <a:stretch>
              <a:fillRect/>
            </a:stretch>
          </p:blipFill>
          <p:spPr bwMode="auto">
            <a:xfrm>
              <a:off x="4931965" y="3248942"/>
              <a:ext cx="1135092" cy="10907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9" name="Jobbra nyíl feliratnak 44"/>
          <p:cNvSpPr/>
          <p:nvPr/>
        </p:nvSpPr>
        <p:spPr>
          <a:xfrm flipH="1">
            <a:off x="5233720" y="959544"/>
            <a:ext cx="3744416" cy="1800200"/>
          </a:xfrm>
          <a:prstGeom prst="rightArrowCallout">
            <a:avLst>
              <a:gd name="adj1" fmla="val 35234"/>
              <a:gd name="adj2" fmla="val 36372"/>
              <a:gd name="adj3" fmla="val 25188"/>
              <a:gd name="adj4" fmla="val 78273"/>
            </a:avLst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0" name="Csoportba foglalás 39"/>
          <p:cNvGrpSpPr/>
          <p:nvPr/>
        </p:nvGrpSpPr>
        <p:grpSpPr>
          <a:xfrm>
            <a:off x="6142528" y="1233928"/>
            <a:ext cx="1296144" cy="1296144"/>
            <a:chOff x="6444208" y="2780928"/>
            <a:chExt cx="1296144" cy="1296144"/>
          </a:xfrm>
        </p:grpSpPr>
        <p:sp>
          <p:nvSpPr>
            <p:cNvPr id="41" name="Lekerekített téglalap 46"/>
            <p:cNvSpPr/>
            <p:nvPr/>
          </p:nvSpPr>
          <p:spPr>
            <a:xfrm>
              <a:off x="6444208" y="2780928"/>
              <a:ext cx="1296144" cy="1296144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7189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2" name="Picture 2" descr="http://www.discoverymedicine.com/Jaume-Capdevila/files/2011/04/capdevila_no45_figure_1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1" t="621" r="-1021" b="-43"/>
            <a:stretch/>
          </p:blipFill>
          <p:spPr bwMode="auto">
            <a:xfrm>
              <a:off x="6471504" y="2924944"/>
              <a:ext cx="1238860" cy="10081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3" name="Szövegdoboz 42"/>
          <p:cNvSpPr txBox="1"/>
          <p:nvPr/>
        </p:nvSpPr>
        <p:spPr>
          <a:xfrm>
            <a:off x="7448552" y="1216512"/>
            <a:ext cx="1656184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Targeted </a:t>
            </a: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molecular </a:t>
            </a:r>
            <a:r>
              <a:rPr lang="en-US" sz="27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therapies</a:t>
            </a:r>
          </a:p>
        </p:txBody>
      </p:sp>
      <p:pic>
        <p:nvPicPr>
          <p:cNvPr id="44" name="Picture 2" descr="http://onctalk.com/wp-content/uploads/2008/01/angiogenesis-summary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2021" r="29842" b="21207"/>
          <a:stretch>
            <a:fillRect/>
          </a:stretch>
        </p:blipFill>
        <p:spPr bwMode="auto">
          <a:xfrm>
            <a:off x="251520" y="2996952"/>
            <a:ext cx="5472608" cy="2736304"/>
          </a:xfrm>
          <a:prstGeom prst="rect">
            <a:avLst/>
          </a:prstGeom>
          <a:noFill/>
        </p:spPr>
      </p:pic>
      <p:sp>
        <p:nvSpPr>
          <p:cNvPr id="45" name="Szövegdoboz 44"/>
          <p:cNvSpPr txBox="1"/>
          <p:nvPr/>
        </p:nvSpPr>
        <p:spPr>
          <a:xfrm>
            <a:off x="251520" y="2924944"/>
            <a:ext cx="273630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Antiangiogenic therapy</a:t>
            </a:r>
            <a:endParaRPr lang="en-US" sz="29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46" name="Picture 4" descr="http://pubs.rsc.org/services/images/RSCpubs.ePlatform.Service.FreeContent.ImageService.svc/ImageService/Articleimage/2009/MB/b911313b/b911313b-f3.gif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0800" r="77796" b="17201"/>
          <a:stretch>
            <a:fillRect/>
          </a:stretch>
        </p:blipFill>
        <p:spPr bwMode="auto">
          <a:xfrm flipV="1">
            <a:off x="5737776" y="3950472"/>
            <a:ext cx="1512168" cy="1440160"/>
          </a:xfrm>
          <a:prstGeom prst="rect">
            <a:avLst/>
          </a:prstGeom>
          <a:noFill/>
        </p:spPr>
      </p:pic>
      <p:pic>
        <p:nvPicPr>
          <p:cNvPr id="47" name="Picture 4" descr="http://pubs.rsc.org/services/images/RSCpubs.ePlatform.Service.FreeContent.ImageService.svc/ImageService/Articleimage/2009/MB/b911313b/b911313b-f3.gif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9121" r="40790" b="28001"/>
          <a:stretch>
            <a:fillRect/>
          </a:stretch>
        </p:blipFill>
        <p:spPr bwMode="auto">
          <a:xfrm flipV="1">
            <a:off x="7380312" y="4005064"/>
            <a:ext cx="1368152" cy="1440160"/>
          </a:xfrm>
          <a:prstGeom prst="rect">
            <a:avLst/>
          </a:prstGeom>
          <a:noFill/>
        </p:spPr>
      </p:pic>
      <p:pic>
        <p:nvPicPr>
          <p:cNvPr id="48" name="Picture 2" descr="http://onctalk.com/wp-content/uploads/2008/01/angiogenesis-summary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001" t="72639" r="55690" b="22438"/>
          <a:stretch>
            <a:fillRect/>
          </a:stretch>
        </p:blipFill>
        <p:spPr bwMode="auto">
          <a:xfrm>
            <a:off x="5449744" y="5390632"/>
            <a:ext cx="1584176" cy="288032"/>
          </a:xfrm>
          <a:prstGeom prst="rect">
            <a:avLst/>
          </a:prstGeom>
          <a:noFill/>
        </p:spPr>
      </p:pic>
      <p:pic>
        <p:nvPicPr>
          <p:cNvPr id="49" name="Picture 2" descr="http://onctalk.com/wp-content/uploads/2008/01/angiogenesis-summary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001" t="72639" r="55690" b="22438"/>
          <a:stretch>
            <a:fillRect/>
          </a:stretch>
        </p:blipFill>
        <p:spPr bwMode="auto">
          <a:xfrm>
            <a:off x="7164288" y="5404280"/>
            <a:ext cx="1584176" cy="288032"/>
          </a:xfrm>
          <a:prstGeom prst="rect">
            <a:avLst/>
          </a:prstGeom>
          <a:noFill/>
        </p:spPr>
      </p:pic>
      <p:pic>
        <p:nvPicPr>
          <p:cNvPr id="59" name="Picture 29" descr="C:\Users\johanna\Downloads\erc_logo_233px.pn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589" r="43974" b="7279"/>
          <a:stretch>
            <a:fillRect/>
          </a:stretch>
        </p:blipFill>
        <p:spPr bwMode="auto">
          <a:xfrm>
            <a:off x="8132024" y="5949280"/>
            <a:ext cx="918462" cy="900000"/>
          </a:xfrm>
          <a:prstGeom prst="rect">
            <a:avLst/>
          </a:prstGeom>
          <a:noFill/>
        </p:spPr>
      </p:pic>
      <p:pic>
        <p:nvPicPr>
          <p:cNvPr id="60" name="Kép 5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923" y="5933262"/>
            <a:ext cx="1371753" cy="972000"/>
          </a:xfrm>
          <a:prstGeom prst="rect">
            <a:avLst/>
          </a:prstGeom>
        </p:spPr>
      </p:pic>
      <p:sp>
        <p:nvSpPr>
          <p:cNvPr id="61" name="Szövegdoboz 60"/>
          <p:cNvSpPr txBox="1">
            <a:spLocks noChangeArrowheads="1"/>
          </p:cNvSpPr>
          <p:nvPr/>
        </p:nvSpPr>
        <p:spPr bwMode="auto">
          <a:xfrm>
            <a:off x="34925" y="6525344"/>
            <a:ext cx="67999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fld id="{3CFA12F5-8AFB-4BFD-9587-505FB91A10E0}" type="slidenum">
              <a:rPr lang="en-US" altLang="hu-HU" sz="1600" smtClean="0">
                <a:solidFill>
                  <a:schemeClr val="bg1"/>
                </a:solidFill>
                <a:latin typeface="+mn-lt"/>
              </a:rPr>
              <a:t>59</a:t>
            </a:fld>
            <a:r>
              <a:rPr lang="en-US" altLang="hu-HU" sz="1600" dirty="0" smtClean="0">
                <a:solidFill>
                  <a:schemeClr val="bg1"/>
                </a:solidFill>
                <a:latin typeface="+mn-lt"/>
              </a:rPr>
              <a:t>/</a:t>
            </a:r>
            <a:r>
              <a:rPr lang="hu-HU" altLang="hu-HU" sz="1600" dirty="0" smtClean="0">
                <a:solidFill>
                  <a:schemeClr val="bg1"/>
                </a:solidFill>
                <a:latin typeface="+mn-lt"/>
              </a:rPr>
              <a:t>78</a:t>
            </a:r>
            <a:endParaRPr lang="en-US" altLang="hu-HU" sz="1600" dirty="0" smtClean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97925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4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églalap 8"/>
          <p:cNvSpPr/>
          <p:nvPr/>
        </p:nvSpPr>
        <p:spPr>
          <a:xfrm>
            <a:off x="0" y="6416411"/>
            <a:ext cx="9135800" cy="446721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Jobbra nyíl 3"/>
          <p:cNvSpPr/>
          <p:nvPr/>
        </p:nvSpPr>
        <p:spPr>
          <a:xfrm>
            <a:off x="0" y="326"/>
            <a:ext cx="9144000" cy="864096"/>
          </a:xfrm>
          <a:prstGeom prst="rightArrow">
            <a:avLst>
              <a:gd name="adj1" fmla="val 69240"/>
              <a:gd name="adj2" fmla="val 52124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Contents</a:t>
            </a:r>
            <a:endParaRPr lang="en-US" dirty="0"/>
          </a:p>
        </p:txBody>
      </p:sp>
      <p:sp>
        <p:nvSpPr>
          <p:cNvPr id="5" name="Szövegdoboz 4"/>
          <p:cNvSpPr txBox="1"/>
          <p:nvPr/>
        </p:nvSpPr>
        <p:spPr>
          <a:xfrm>
            <a:off x="251520" y="1382866"/>
            <a:ext cx="864096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800"/>
              </a:spcAft>
              <a:buFont typeface="Wingdings" panose="05000000000000000000" pitchFamily="2" charset="2"/>
              <a:buChar char="§"/>
            </a:pPr>
            <a:r>
              <a:rPr lang="en-US" sz="2400" dirty="0" smtClean="0"/>
              <a:t>Industry 4.0 vs Healthcare 4.0 (Cyber-Medical Systems)</a:t>
            </a:r>
          </a:p>
          <a:p>
            <a:pPr marL="358775" indent="-358775">
              <a:spcAft>
                <a:spcPts val="1800"/>
              </a:spcAft>
              <a:buFont typeface="Wingdings" panose="05000000000000000000" pitchFamily="2" charset="2"/>
              <a:buChar char="§"/>
            </a:pPr>
            <a:r>
              <a:rPr lang="en-US" sz="2400" dirty="0" smtClean="0"/>
              <a:t>Physiological Control: robust control</a:t>
            </a:r>
          </a:p>
          <a:p>
            <a:pPr marL="342900" indent="-342900">
              <a:spcAft>
                <a:spcPts val="1800"/>
              </a:spcAft>
              <a:buFont typeface="Wingdings" panose="05000000000000000000" pitchFamily="2" charset="2"/>
              <a:buChar char="§"/>
            </a:pPr>
            <a:r>
              <a:rPr lang="en-US" sz="2400" dirty="0" smtClean="0"/>
              <a:t>Physiological Control Research Center (</a:t>
            </a:r>
            <a:r>
              <a:rPr lang="en-US" sz="2400" dirty="0" err="1" smtClean="0"/>
              <a:t>PhysCon</a:t>
            </a:r>
            <a:r>
              <a:rPr lang="en-US" sz="2400" dirty="0" smtClean="0"/>
              <a:t>)</a:t>
            </a:r>
          </a:p>
          <a:p>
            <a:pPr marL="800100" lvl="1" indent="-342900">
              <a:spcAft>
                <a:spcPts val="1800"/>
              </a:spcAft>
              <a:buFont typeface="Wingdings" panose="05000000000000000000" pitchFamily="2" charset="2"/>
              <a:buChar char="ü"/>
            </a:pPr>
            <a:r>
              <a:rPr lang="en-US" sz="2400" dirty="0" smtClean="0"/>
              <a:t>Artificial Pancreas project</a:t>
            </a:r>
          </a:p>
          <a:p>
            <a:pPr marL="800100" lvl="1" indent="-342900">
              <a:spcAft>
                <a:spcPts val="1800"/>
              </a:spcAft>
              <a:buFont typeface="Wingdings" panose="05000000000000000000" pitchFamily="2" charset="2"/>
              <a:buChar char="ü"/>
            </a:pPr>
            <a:r>
              <a:rPr lang="en-US" sz="2400" dirty="0" smtClean="0"/>
              <a:t>Tamed Cancer (ERC </a:t>
            </a:r>
            <a:r>
              <a:rPr lang="en-US" sz="2400" dirty="0" err="1" smtClean="0"/>
              <a:t>StG</a:t>
            </a:r>
            <a:r>
              <a:rPr lang="en-US" sz="2400" dirty="0" smtClean="0"/>
              <a:t> project)</a:t>
            </a:r>
            <a:endParaRPr lang="en-US" sz="2400" dirty="0" smtClean="0"/>
          </a:p>
        </p:txBody>
      </p:sp>
      <p:pic>
        <p:nvPicPr>
          <p:cNvPr id="10" name="Picture 29" descr="C:\Users\johanna\Downloads\erc_logo_233px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589" r="43974" b="7279"/>
          <a:stretch>
            <a:fillRect/>
          </a:stretch>
        </p:blipFill>
        <p:spPr bwMode="auto">
          <a:xfrm>
            <a:off x="8132024" y="5949280"/>
            <a:ext cx="918462" cy="900000"/>
          </a:xfrm>
          <a:prstGeom prst="rect">
            <a:avLst/>
          </a:prstGeom>
          <a:noFill/>
        </p:spPr>
      </p:pic>
      <p:pic>
        <p:nvPicPr>
          <p:cNvPr id="13" name="Kép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923" y="5933262"/>
            <a:ext cx="1371753" cy="972000"/>
          </a:xfrm>
          <a:prstGeom prst="rect">
            <a:avLst/>
          </a:prstGeom>
        </p:spPr>
      </p:pic>
      <p:sp>
        <p:nvSpPr>
          <p:cNvPr id="8" name="Szövegdoboz 7"/>
          <p:cNvSpPr txBox="1">
            <a:spLocks noChangeArrowheads="1"/>
          </p:cNvSpPr>
          <p:nvPr/>
        </p:nvSpPr>
        <p:spPr bwMode="auto">
          <a:xfrm>
            <a:off x="34925" y="6525344"/>
            <a:ext cx="57579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fld id="{4384A064-F7F8-453F-BB1B-D0CE3DABCDFF}" type="slidenum">
              <a:rPr lang="en-US" altLang="hu-HU" sz="1600" smtClean="0">
                <a:solidFill>
                  <a:schemeClr val="bg1"/>
                </a:solidFill>
                <a:latin typeface="+mn-lt"/>
              </a:rPr>
              <a:t>6</a:t>
            </a:fld>
            <a:r>
              <a:rPr lang="en-US" altLang="hu-HU" sz="1600" dirty="0" smtClean="0">
                <a:solidFill>
                  <a:schemeClr val="bg1"/>
                </a:solidFill>
                <a:latin typeface="+mn-lt"/>
              </a:rPr>
              <a:t>/</a:t>
            </a:r>
            <a:r>
              <a:rPr lang="en-US" altLang="hu-HU" sz="1600" dirty="0" smtClean="0">
                <a:solidFill>
                  <a:schemeClr val="bg1"/>
                </a:solidFill>
                <a:latin typeface="+mn-lt"/>
              </a:rPr>
              <a:t>78</a:t>
            </a:r>
            <a:endParaRPr lang="en-US" altLang="hu-HU" sz="1600" dirty="0" smtClean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21472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églalap 22"/>
          <p:cNvSpPr/>
          <p:nvPr/>
        </p:nvSpPr>
        <p:spPr>
          <a:xfrm>
            <a:off x="0" y="6416411"/>
            <a:ext cx="9135800" cy="446721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Jobbra nyíl 3"/>
          <p:cNvSpPr/>
          <p:nvPr/>
        </p:nvSpPr>
        <p:spPr>
          <a:xfrm>
            <a:off x="0" y="326"/>
            <a:ext cx="9144000" cy="864096"/>
          </a:xfrm>
          <a:prstGeom prst="rightArrow">
            <a:avLst>
              <a:gd name="adj1" fmla="val 69240"/>
              <a:gd name="adj2" fmla="val 52124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Mission</a:t>
            </a:r>
            <a:endParaRPr lang="en-US" dirty="0"/>
          </a:p>
        </p:txBody>
      </p:sp>
      <p:sp>
        <p:nvSpPr>
          <p:cNvPr id="2" name="Szövegdoboz 1"/>
          <p:cNvSpPr txBox="1"/>
          <p:nvPr/>
        </p:nvSpPr>
        <p:spPr>
          <a:xfrm>
            <a:off x="971600" y="1159439"/>
            <a:ext cx="129564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>
                <a:solidFill>
                  <a:schemeClr val="accent3">
                    <a:lumMod val="75000"/>
                  </a:schemeClr>
                </a:solidFill>
                <a:latin typeface="+mn-lt"/>
              </a:rPr>
              <a:t>Optimal</a:t>
            </a:r>
            <a:endParaRPr lang="en-US" sz="2600" b="1" dirty="0">
              <a:solidFill>
                <a:schemeClr val="accent3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5" name="Bal oldali kapcsos zárójel 4"/>
          <p:cNvSpPr/>
          <p:nvPr/>
        </p:nvSpPr>
        <p:spPr>
          <a:xfrm>
            <a:off x="2248645" y="1166824"/>
            <a:ext cx="253221" cy="670304"/>
          </a:xfrm>
          <a:prstGeom prst="leftBrace">
            <a:avLst/>
          </a:prstGeom>
          <a:noFill/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6" name="Szövegdoboz 5"/>
          <p:cNvSpPr txBox="1"/>
          <p:nvPr/>
        </p:nvSpPr>
        <p:spPr>
          <a:xfrm>
            <a:off x="2536677" y="978510"/>
            <a:ext cx="210732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>
                <a:solidFill>
                  <a:schemeClr val="accent3">
                    <a:lumMod val="75000"/>
                  </a:schemeClr>
                </a:solidFill>
                <a:latin typeface="+mn-lt"/>
              </a:rPr>
              <a:t>drug-delivery</a:t>
            </a:r>
            <a:endParaRPr lang="en-US" sz="2600" b="1" dirty="0">
              <a:solidFill>
                <a:schemeClr val="accent3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15" name="Szövegdoboz 14"/>
          <p:cNvSpPr txBox="1"/>
          <p:nvPr/>
        </p:nvSpPr>
        <p:spPr>
          <a:xfrm>
            <a:off x="2536678" y="1445564"/>
            <a:ext cx="160206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>
                <a:solidFill>
                  <a:schemeClr val="accent3">
                    <a:lumMod val="75000"/>
                  </a:schemeClr>
                </a:solidFill>
                <a:latin typeface="+mn-lt"/>
              </a:rPr>
              <a:t>efficiency</a:t>
            </a:r>
            <a:endParaRPr lang="en-US" sz="2600" b="1" dirty="0">
              <a:solidFill>
                <a:schemeClr val="accent3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16" name="Bal oldali kapcsos zárójel 15"/>
          <p:cNvSpPr/>
          <p:nvPr/>
        </p:nvSpPr>
        <p:spPr>
          <a:xfrm flipH="1">
            <a:off x="4644005" y="1187148"/>
            <a:ext cx="269434" cy="657697"/>
          </a:xfrm>
          <a:prstGeom prst="leftBrace">
            <a:avLst/>
          </a:prstGeom>
          <a:noFill/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8" name="Szövegdoboz 17"/>
          <p:cNvSpPr txBox="1"/>
          <p:nvPr/>
        </p:nvSpPr>
        <p:spPr>
          <a:xfrm>
            <a:off x="971600" y="2132856"/>
            <a:ext cx="8038531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dirty="0" smtClean="0">
                <a:latin typeface="+mn-lt"/>
              </a:rPr>
              <a:t>Model-based personalized treatment</a:t>
            </a:r>
          </a:p>
          <a:p>
            <a:pPr>
              <a:lnSpc>
                <a:spcPct val="150000"/>
              </a:lnSpc>
            </a:pPr>
            <a:r>
              <a:rPr lang="en-US" sz="2600" dirty="0" smtClean="0">
                <a:latin typeface="+mn-lt"/>
              </a:rPr>
              <a:t>Less harmful cancer therapy</a:t>
            </a:r>
          </a:p>
          <a:p>
            <a:pPr>
              <a:lnSpc>
                <a:spcPct val="150000"/>
              </a:lnSpc>
            </a:pPr>
            <a:r>
              <a:rPr lang="en-US" sz="2600" dirty="0" smtClean="0">
                <a:latin typeface="+mn-lt"/>
              </a:rPr>
              <a:t>Increased life expectancy</a:t>
            </a:r>
            <a:endParaRPr lang="en-US" sz="2600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19" name="Jobbra nyíl 18"/>
          <p:cNvSpPr/>
          <p:nvPr/>
        </p:nvSpPr>
        <p:spPr>
          <a:xfrm rot="5400000">
            <a:off x="4021016" y="4248085"/>
            <a:ext cx="506896" cy="304617"/>
          </a:xfrm>
          <a:prstGeom prst="rightArrow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" name="Szövegdoboz 2"/>
          <p:cNvSpPr txBox="1"/>
          <p:nvPr/>
        </p:nvSpPr>
        <p:spPr>
          <a:xfrm>
            <a:off x="2987824" y="4861155"/>
            <a:ext cx="25922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  <a:latin typeface="+mn-lt"/>
              </a:rPr>
              <a:t>Tamed cancer</a:t>
            </a:r>
            <a:endParaRPr lang="en-US" sz="32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21" name="Szövegdoboz 20"/>
          <p:cNvSpPr txBox="1"/>
          <p:nvPr/>
        </p:nvSpPr>
        <p:spPr>
          <a:xfrm>
            <a:off x="5148064" y="1187149"/>
            <a:ext cx="309634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>
                <a:latin typeface="+mn-lt"/>
              </a:rPr>
              <a:t>control algorithm</a:t>
            </a:r>
            <a:endParaRPr lang="en-US" sz="2600" dirty="0">
              <a:latin typeface="+mn-lt"/>
            </a:endParaRPr>
          </a:p>
        </p:txBody>
      </p:sp>
      <p:pic>
        <p:nvPicPr>
          <p:cNvPr id="24" name="Picture 3" descr="D:\Desktop\Johi\Doktori\7. szemeszter\ERC\képek\tumor_logo_new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BC5A3"/>
              </a:clrFrom>
              <a:clrTo>
                <a:srgbClr val="FBC5A3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940152" y="3861048"/>
            <a:ext cx="1944908" cy="2052852"/>
          </a:xfrm>
          <a:prstGeom prst="rect">
            <a:avLst/>
          </a:prstGeom>
          <a:noFill/>
        </p:spPr>
      </p:pic>
      <p:pic>
        <p:nvPicPr>
          <p:cNvPr id="35" name="Picture 29" descr="C:\Users\johanna\Downloads\erc_logo_233px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589" r="43974" b="7279"/>
          <a:stretch>
            <a:fillRect/>
          </a:stretch>
        </p:blipFill>
        <p:spPr bwMode="auto">
          <a:xfrm>
            <a:off x="8132024" y="5949280"/>
            <a:ext cx="918462" cy="900000"/>
          </a:xfrm>
          <a:prstGeom prst="rect">
            <a:avLst/>
          </a:prstGeom>
          <a:noFill/>
        </p:spPr>
      </p:pic>
      <p:pic>
        <p:nvPicPr>
          <p:cNvPr id="36" name="Kép 3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923" y="5933262"/>
            <a:ext cx="1371753" cy="972000"/>
          </a:xfrm>
          <a:prstGeom prst="rect">
            <a:avLst/>
          </a:prstGeom>
        </p:spPr>
      </p:pic>
      <p:sp>
        <p:nvSpPr>
          <p:cNvPr id="37" name="Szövegdoboz 36"/>
          <p:cNvSpPr txBox="1">
            <a:spLocks noChangeArrowheads="1"/>
          </p:cNvSpPr>
          <p:nvPr/>
        </p:nvSpPr>
        <p:spPr bwMode="auto">
          <a:xfrm>
            <a:off x="34925" y="6525344"/>
            <a:ext cx="67999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fld id="{3CFA12F5-8AFB-4BFD-9587-505FB91A10E0}" type="slidenum">
              <a:rPr lang="en-US" altLang="hu-HU" sz="1600" smtClean="0">
                <a:solidFill>
                  <a:schemeClr val="bg1"/>
                </a:solidFill>
                <a:latin typeface="+mn-lt"/>
              </a:rPr>
              <a:t>60</a:t>
            </a:fld>
            <a:r>
              <a:rPr lang="en-US" altLang="hu-HU" sz="1600" dirty="0" smtClean="0">
                <a:solidFill>
                  <a:schemeClr val="bg1"/>
                </a:solidFill>
                <a:latin typeface="+mn-lt"/>
              </a:rPr>
              <a:t>/</a:t>
            </a:r>
            <a:r>
              <a:rPr lang="hu-HU" altLang="hu-HU" sz="1600" dirty="0" smtClean="0">
                <a:solidFill>
                  <a:schemeClr val="bg1"/>
                </a:solidFill>
                <a:latin typeface="+mn-lt"/>
              </a:rPr>
              <a:t>78</a:t>
            </a:r>
            <a:endParaRPr lang="en-US" altLang="hu-HU" sz="1600" dirty="0" smtClean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0042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Jobbra nyíl 9"/>
          <p:cNvSpPr/>
          <p:nvPr/>
        </p:nvSpPr>
        <p:spPr>
          <a:xfrm>
            <a:off x="0" y="326"/>
            <a:ext cx="9144000" cy="864000"/>
          </a:xfrm>
          <a:prstGeom prst="rightArrow">
            <a:avLst>
              <a:gd name="adj1" fmla="val 69240"/>
              <a:gd name="adj2" fmla="val 52124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Concept of the research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" name="Szövegdoboz 1"/>
          <p:cNvSpPr txBox="1"/>
          <p:nvPr/>
        </p:nvSpPr>
        <p:spPr>
          <a:xfrm>
            <a:off x="224131" y="941819"/>
            <a:ext cx="3640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+mj-lt"/>
              </a:rPr>
              <a:t>Individualization level</a:t>
            </a:r>
            <a:endParaRPr lang="en-US" sz="2400" b="1" dirty="0">
              <a:latin typeface="+mj-lt"/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6516216" y="908720"/>
            <a:ext cx="29263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+mj-lt"/>
              </a:rPr>
              <a:t>Quality of life (</a:t>
            </a:r>
            <a:r>
              <a:rPr lang="en-US" sz="2400" b="1" dirty="0" err="1" smtClean="0">
                <a:latin typeface="+mj-lt"/>
              </a:rPr>
              <a:t>QoL</a:t>
            </a:r>
            <a:r>
              <a:rPr lang="en-US" sz="2400" b="1" dirty="0" smtClean="0">
                <a:latin typeface="+mj-lt"/>
              </a:rPr>
              <a:t>)</a:t>
            </a:r>
            <a:endParaRPr lang="en-US" sz="2400" b="1" dirty="0">
              <a:latin typeface="+mj-lt"/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7017557" y="5838363"/>
            <a:ext cx="163833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+mj-lt"/>
              </a:rPr>
              <a:t>Cost of the </a:t>
            </a:r>
          </a:p>
          <a:p>
            <a:r>
              <a:rPr lang="en-US" sz="2400" b="1" dirty="0" smtClean="0">
                <a:latin typeface="+mj-lt"/>
              </a:rPr>
              <a:t>treatment</a:t>
            </a:r>
            <a:endParaRPr lang="en-US" sz="2400" b="1" dirty="0">
              <a:latin typeface="+mj-lt"/>
            </a:endParaRPr>
          </a:p>
        </p:txBody>
      </p:sp>
      <p:sp>
        <p:nvSpPr>
          <p:cNvPr id="9" name="Szövegdoboz 8"/>
          <p:cNvSpPr txBox="1"/>
          <p:nvPr/>
        </p:nvSpPr>
        <p:spPr>
          <a:xfrm rot="16200000">
            <a:off x="174893" y="1800132"/>
            <a:ext cx="6335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+mj-lt"/>
              </a:rPr>
              <a:t>high</a:t>
            </a:r>
            <a:endParaRPr lang="en-US" sz="2000" dirty="0">
              <a:latin typeface="+mj-lt"/>
            </a:endParaRPr>
          </a:p>
        </p:txBody>
      </p:sp>
      <p:sp>
        <p:nvSpPr>
          <p:cNvPr id="11" name="Szövegdoboz 10"/>
          <p:cNvSpPr txBox="1"/>
          <p:nvPr/>
        </p:nvSpPr>
        <p:spPr>
          <a:xfrm rot="16200000">
            <a:off x="-136391" y="3280919"/>
            <a:ext cx="19761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latin typeface="+mj-lt"/>
              </a:rPr>
              <a:t>moderately high</a:t>
            </a:r>
            <a:endParaRPr lang="en-US" sz="2000" dirty="0">
              <a:latin typeface="+mj-lt"/>
            </a:endParaRPr>
          </a:p>
        </p:txBody>
      </p:sp>
      <p:sp>
        <p:nvSpPr>
          <p:cNvPr id="12" name="Szövegdoboz 11"/>
          <p:cNvSpPr txBox="1"/>
          <p:nvPr/>
        </p:nvSpPr>
        <p:spPr>
          <a:xfrm rot="16200000">
            <a:off x="112380" y="4798313"/>
            <a:ext cx="6783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+mj-lt"/>
              </a:rPr>
              <a:t>poor</a:t>
            </a:r>
            <a:endParaRPr lang="en-US" sz="2000" dirty="0">
              <a:latin typeface="+mj-lt"/>
            </a:endParaRPr>
          </a:p>
        </p:txBody>
      </p:sp>
      <p:sp>
        <p:nvSpPr>
          <p:cNvPr id="16" name="Szövegdoboz 15"/>
          <p:cNvSpPr txBox="1"/>
          <p:nvPr/>
        </p:nvSpPr>
        <p:spPr>
          <a:xfrm>
            <a:off x="2017068" y="5949280"/>
            <a:ext cx="5603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+mj-lt"/>
              </a:rPr>
              <a:t>low</a:t>
            </a:r>
            <a:endParaRPr lang="en-US" sz="2000" dirty="0">
              <a:latin typeface="+mj-lt"/>
            </a:endParaRPr>
          </a:p>
        </p:txBody>
      </p:sp>
      <p:sp>
        <p:nvSpPr>
          <p:cNvPr id="17" name="Szövegdoboz 16"/>
          <p:cNvSpPr txBox="1"/>
          <p:nvPr/>
        </p:nvSpPr>
        <p:spPr>
          <a:xfrm>
            <a:off x="3616522" y="5949280"/>
            <a:ext cx="10518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+mj-lt"/>
              </a:rPr>
              <a:t>medium</a:t>
            </a:r>
            <a:endParaRPr lang="en-US" sz="2000" dirty="0">
              <a:latin typeface="+mj-lt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7447977" y="1772816"/>
            <a:ext cx="14125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+mj-lt"/>
              </a:rPr>
              <a:t>virtually no </a:t>
            </a:r>
          </a:p>
          <a:p>
            <a:r>
              <a:rPr lang="en-US" sz="2000" dirty="0" smtClean="0">
                <a:latin typeface="+mj-lt"/>
              </a:rPr>
              <a:t>side effect</a:t>
            </a:r>
            <a:endParaRPr lang="en-US" sz="2000" dirty="0">
              <a:latin typeface="+mj-lt"/>
            </a:endParaRPr>
          </a:p>
        </p:txBody>
      </p:sp>
      <p:sp>
        <p:nvSpPr>
          <p:cNvPr id="18" name="Szövegdoboz 17"/>
          <p:cNvSpPr txBox="1"/>
          <p:nvPr/>
        </p:nvSpPr>
        <p:spPr>
          <a:xfrm>
            <a:off x="7492391" y="2773377"/>
            <a:ext cx="142263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+mj-lt"/>
              </a:rPr>
              <a:t>infrequent </a:t>
            </a:r>
          </a:p>
          <a:p>
            <a:r>
              <a:rPr lang="en-US" sz="2000" dirty="0" smtClean="0">
                <a:latin typeface="+mj-lt"/>
              </a:rPr>
              <a:t>and limited </a:t>
            </a:r>
          </a:p>
          <a:p>
            <a:r>
              <a:rPr lang="en-US" sz="2000" dirty="0" smtClean="0">
                <a:latin typeface="+mj-lt"/>
              </a:rPr>
              <a:t>side effects</a:t>
            </a:r>
            <a:endParaRPr lang="en-US" sz="2000" dirty="0">
              <a:latin typeface="+mj-lt"/>
            </a:endParaRPr>
          </a:p>
        </p:txBody>
      </p:sp>
      <p:sp>
        <p:nvSpPr>
          <p:cNvPr id="19" name="Szövegdoboz 18"/>
          <p:cNvSpPr txBox="1"/>
          <p:nvPr/>
        </p:nvSpPr>
        <p:spPr>
          <a:xfrm>
            <a:off x="7435327" y="4337228"/>
            <a:ext cx="144142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+mj-lt"/>
              </a:rPr>
              <a:t>frequent </a:t>
            </a:r>
          </a:p>
          <a:p>
            <a:r>
              <a:rPr lang="en-US" sz="2000" dirty="0" smtClean="0">
                <a:latin typeface="+mj-lt"/>
              </a:rPr>
              <a:t>and serious </a:t>
            </a:r>
          </a:p>
          <a:p>
            <a:r>
              <a:rPr lang="en-US" sz="2000" dirty="0" smtClean="0">
                <a:latin typeface="+mj-lt"/>
              </a:rPr>
              <a:t>side effects</a:t>
            </a:r>
            <a:endParaRPr lang="en-US" sz="2000" dirty="0">
              <a:latin typeface="+mj-lt"/>
            </a:endParaRPr>
          </a:p>
        </p:txBody>
      </p:sp>
      <p:sp>
        <p:nvSpPr>
          <p:cNvPr id="23" name="Szövegdoboz 22"/>
          <p:cNvSpPr txBox="1"/>
          <p:nvPr/>
        </p:nvSpPr>
        <p:spPr>
          <a:xfrm>
            <a:off x="5761484" y="5949280"/>
            <a:ext cx="6335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+mj-lt"/>
              </a:rPr>
              <a:t>high</a:t>
            </a:r>
            <a:endParaRPr lang="en-US" sz="2000" dirty="0">
              <a:latin typeface="+mj-lt"/>
            </a:endParaRPr>
          </a:p>
        </p:txBody>
      </p:sp>
      <p:cxnSp>
        <p:nvCxnSpPr>
          <p:cNvPr id="5" name="Egyenes összekötő nyíllal 4"/>
          <p:cNvCxnSpPr/>
          <p:nvPr/>
        </p:nvCxnSpPr>
        <p:spPr>
          <a:xfrm flipV="1">
            <a:off x="1152972" y="1340768"/>
            <a:ext cx="0" cy="47520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Egyenes összekötő nyíllal 23"/>
          <p:cNvCxnSpPr/>
          <p:nvPr/>
        </p:nvCxnSpPr>
        <p:spPr>
          <a:xfrm flipV="1">
            <a:off x="7417668" y="1340768"/>
            <a:ext cx="0" cy="46440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Egyenes összekötő nyíllal 24"/>
          <p:cNvCxnSpPr/>
          <p:nvPr/>
        </p:nvCxnSpPr>
        <p:spPr>
          <a:xfrm rot="5400000" flipV="1">
            <a:off x="4285740" y="2053840"/>
            <a:ext cx="0" cy="75600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églalap 5"/>
          <p:cNvSpPr/>
          <p:nvPr/>
        </p:nvSpPr>
        <p:spPr>
          <a:xfrm>
            <a:off x="1729036" y="1556792"/>
            <a:ext cx="2592288" cy="119928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Szövegdoboz 25"/>
          <p:cNvSpPr txBox="1"/>
          <p:nvPr/>
        </p:nvSpPr>
        <p:spPr>
          <a:xfrm>
            <a:off x="1973636" y="1619506"/>
            <a:ext cx="216520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Controller-based </a:t>
            </a:r>
          </a:p>
          <a:p>
            <a:pPr algn="ctr"/>
            <a:r>
              <a:rPr lang="en-US" sz="2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individualized </a:t>
            </a:r>
          </a:p>
          <a:p>
            <a:pPr algn="ctr"/>
            <a:r>
              <a:rPr lang="en-US" sz="2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treatment</a:t>
            </a:r>
            <a:endParaRPr lang="en-US" sz="2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j-lt"/>
            </a:endParaRPr>
          </a:p>
        </p:txBody>
      </p:sp>
      <p:sp>
        <p:nvSpPr>
          <p:cNvPr id="28" name="Téglalap 27"/>
          <p:cNvSpPr/>
          <p:nvPr/>
        </p:nvSpPr>
        <p:spPr>
          <a:xfrm>
            <a:off x="4617740" y="2740859"/>
            <a:ext cx="2592288" cy="1264205"/>
          </a:xfrm>
          <a:prstGeom prst="rect">
            <a:avLst/>
          </a:prstGeom>
          <a:solidFill>
            <a:schemeClr val="bg1"/>
          </a:solidFill>
          <a:ln>
            <a:solidFill>
              <a:srgbClr val="9876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Szövegdoboz 29"/>
          <p:cNvSpPr txBox="1"/>
          <p:nvPr/>
        </p:nvSpPr>
        <p:spPr>
          <a:xfrm>
            <a:off x="4681364" y="2962852"/>
            <a:ext cx="245054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dirty="0" smtClean="0">
                <a:latin typeface="+mj-lt"/>
              </a:rPr>
              <a:t>Targeted molecular </a:t>
            </a:r>
          </a:p>
          <a:p>
            <a:pPr algn="ctr"/>
            <a:r>
              <a:rPr lang="en-US" sz="2200" dirty="0" smtClean="0">
                <a:latin typeface="+mj-lt"/>
              </a:rPr>
              <a:t>therapies (TMTs)</a:t>
            </a:r>
            <a:endParaRPr lang="en-US" sz="2200" dirty="0">
              <a:latin typeface="+mj-lt"/>
            </a:endParaRPr>
          </a:p>
        </p:txBody>
      </p:sp>
      <p:cxnSp>
        <p:nvCxnSpPr>
          <p:cNvPr id="33" name="Egyenes összekötő 32"/>
          <p:cNvCxnSpPr>
            <a:endCxn id="6" idx="1"/>
          </p:cNvCxnSpPr>
          <p:nvPr/>
        </p:nvCxnSpPr>
        <p:spPr>
          <a:xfrm flipV="1">
            <a:off x="1152972" y="2156435"/>
            <a:ext cx="576064" cy="0"/>
          </a:xfrm>
          <a:prstGeom prst="line">
            <a:avLst/>
          </a:prstGeom>
          <a:ln w="28575">
            <a:solidFill>
              <a:schemeClr val="accent3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Egyenes összekötő 33"/>
          <p:cNvCxnSpPr/>
          <p:nvPr/>
        </p:nvCxnSpPr>
        <p:spPr>
          <a:xfrm flipV="1">
            <a:off x="4324039" y="2161432"/>
            <a:ext cx="3060000" cy="0"/>
          </a:xfrm>
          <a:prstGeom prst="line">
            <a:avLst/>
          </a:prstGeom>
          <a:ln w="28575">
            <a:solidFill>
              <a:schemeClr val="accent3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Egyenes összekötő 34"/>
          <p:cNvCxnSpPr/>
          <p:nvPr/>
        </p:nvCxnSpPr>
        <p:spPr>
          <a:xfrm rot="5400000" flipV="1">
            <a:off x="1299871" y="4329272"/>
            <a:ext cx="3024000" cy="0"/>
          </a:xfrm>
          <a:prstGeom prst="line">
            <a:avLst/>
          </a:prstGeom>
          <a:ln w="28575">
            <a:solidFill>
              <a:schemeClr val="accent3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églalap 35"/>
          <p:cNvSpPr/>
          <p:nvPr/>
        </p:nvSpPr>
        <p:spPr>
          <a:xfrm>
            <a:off x="1296988" y="4293097"/>
            <a:ext cx="3881183" cy="1134144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Szövegdoboz 36"/>
          <p:cNvSpPr txBox="1"/>
          <p:nvPr/>
        </p:nvSpPr>
        <p:spPr>
          <a:xfrm>
            <a:off x="1410797" y="4479976"/>
            <a:ext cx="364817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latin typeface="+mj-lt"/>
              </a:rPr>
              <a:t>Conventional cancer therapies</a:t>
            </a:r>
          </a:p>
          <a:p>
            <a:r>
              <a:rPr lang="en-US" sz="2200" dirty="0" smtClean="0">
                <a:latin typeface="+mj-lt"/>
              </a:rPr>
              <a:t>(chemotherapy, radiotherapy)</a:t>
            </a:r>
            <a:endParaRPr lang="en-US" sz="2200" dirty="0">
              <a:latin typeface="+mj-lt"/>
            </a:endParaRPr>
          </a:p>
        </p:txBody>
      </p:sp>
      <p:cxnSp>
        <p:nvCxnSpPr>
          <p:cNvPr id="38" name="Egyenes összekötő 37"/>
          <p:cNvCxnSpPr/>
          <p:nvPr/>
        </p:nvCxnSpPr>
        <p:spPr>
          <a:xfrm flipV="1">
            <a:off x="1155687" y="4984600"/>
            <a:ext cx="144000" cy="0"/>
          </a:xfrm>
          <a:prstGeom prst="line">
            <a:avLst/>
          </a:prstGeom>
          <a:ln w="28575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Egyenes összekötő 38"/>
          <p:cNvCxnSpPr/>
          <p:nvPr/>
        </p:nvCxnSpPr>
        <p:spPr>
          <a:xfrm flipV="1">
            <a:off x="5188135" y="4941168"/>
            <a:ext cx="2232000" cy="0"/>
          </a:xfrm>
          <a:prstGeom prst="line">
            <a:avLst/>
          </a:prstGeom>
          <a:ln w="28575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Egyenes összekötő 39"/>
          <p:cNvCxnSpPr/>
          <p:nvPr/>
        </p:nvCxnSpPr>
        <p:spPr>
          <a:xfrm rot="5400000" flipV="1">
            <a:off x="2073807" y="5643264"/>
            <a:ext cx="324000" cy="0"/>
          </a:xfrm>
          <a:prstGeom prst="line">
            <a:avLst/>
          </a:prstGeom>
          <a:ln w="28575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Egyenes összekötő 40"/>
          <p:cNvCxnSpPr/>
          <p:nvPr/>
        </p:nvCxnSpPr>
        <p:spPr>
          <a:xfrm flipV="1">
            <a:off x="1155687" y="3356992"/>
            <a:ext cx="3456000" cy="0"/>
          </a:xfrm>
          <a:prstGeom prst="line">
            <a:avLst/>
          </a:prstGeom>
          <a:ln w="28575">
            <a:solidFill>
              <a:srgbClr val="98762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Egyenes összekötő 41"/>
          <p:cNvCxnSpPr/>
          <p:nvPr/>
        </p:nvCxnSpPr>
        <p:spPr>
          <a:xfrm rot="5400000" flipV="1">
            <a:off x="5105655" y="4923272"/>
            <a:ext cx="1836000" cy="0"/>
          </a:xfrm>
          <a:prstGeom prst="line">
            <a:avLst/>
          </a:prstGeom>
          <a:ln w="28575">
            <a:solidFill>
              <a:srgbClr val="98762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Egyenes összekötő 42"/>
          <p:cNvCxnSpPr/>
          <p:nvPr/>
        </p:nvCxnSpPr>
        <p:spPr>
          <a:xfrm rot="10800000" flipV="1">
            <a:off x="7218671" y="3328416"/>
            <a:ext cx="216000" cy="0"/>
          </a:xfrm>
          <a:prstGeom prst="line">
            <a:avLst/>
          </a:prstGeom>
          <a:ln w="28575">
            <a:solidFill>
              <a:srgbClr val="98762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1909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églalap 35"/>
          <p:cNvSpPr/>
          <p:nvPr/>
        </p:nvSpPr>
        <p:spPr>
          <a:xfrm>
            <a:off x="0" y="6416411"/>
            <a:ext cx="9135800" cy="446721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Jobbra nyíl 12"/>
          <p:cNvSpPr/>
          <p:nvPr/>
        </p:nvSpPr>
        <p:spPr>
          <a:xfrm>
            <a:off x="0" y="0"/>
            <a:ext cx="9144000" cy="864096"/>
          </a:xfrm>
          <a:prstGeom prst="rightArrow">
            <a:avLst>
              <a:gd name="adj1" fmla="val 69240"/>
              <a:gd name="adj2" fmla="val 52124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Tumor volume control – output simulation results 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5099938" y="2796970"/>
            <a:ext cx="3240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+mn-lt"/>
              </a:rPr>
              <a:t>No treatment</a:t>
            </a:r>
          </a:p>
        </p:txBody>
      </p:sp>
      <p:sp>
        <p:nvSpPr>
          <p:cNvPr id="2" name="Szövegdoboz 1"/>
          <p:cNvSpPr txBox="1"/>
          <p:nvPr/>
        </p:nvSpPr>
        <p:spPr>
          <a:xfrm>
            <a:off x="5092098" y="1124382"/>
            <a:ext cx="33843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+mn-lt"/>
              </a:rPr>
              <a:t>Current (Hungarian) </a:t>
            </a:r>
            <a:br>
              <a:rPr lang="en-US" sz="2400" b="1" dirty="0" smtClean="0">
                <a:latin typeface="+mn-lt"/>
              </a:rPr>
            </a:br>
            <a:r>
              <a:rPr lang="en-US" sz="2400" b="1" dirty="0" smtClean="0">
                <a:latin typeface="+mn-lt"/>
              </a:rPr>
              <a:t>medical protocol</a:t>
            </a:r>
          </a:p>
        </p:txBody>
      </p:sp>
      <p:sp>
        <p:nvSpPr>
          <p:cNvPr id="22" name="Szövegdoboz 21"/>
          <p:cNvSpPr txBox="1"/>
          <p:nvPr/>
        </p:nvSpPr>
        <p:spPr>
          <a:xfrm>
            <a:off x="5904656" y="4924580"/>
            <a:ext cx="20882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latin typeface="+mn-lt"/>
              </a:rPr>
              <a:t>Robust control</a:t>
            </a:r>
          </a:p>
        </p:txBody>
      </p:sp>
      <p:sp>
        <p:nvSpPr>
          <p:cNvPr id="23" name="Szövegdoboz 22"/>
          <p:cNvSpPr txBox="1"/>
          <p:nvPr/>
        </p:nvSpPr>
        <p:spPr>
          <a:xfrm>
            <a:off x="5904656" y="5428636"/>
            <a:ext cx="28803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latin typeface="+mn-lt"/>
              </a:rPr>
              <a:t>Nonlinear control (LPV)</a:t>
            </a:r>
          </a:p>
        </p:txBody>
      </p:sp>
      <p:grpSp>
        <p:nvGrpSpPr>
          <p:cNvPr id="26" name="Csoportba foglalás 25"/>
          <p:cNvGrpSpPr/>
          <p:nvPr/>
        </p:nvGrpSpPr>
        <p:grpSpPr>
          <a:xfrm>
            <a:off x="5328592" y="4861864"/>
            <a:ext cx="576064" cy="1214844"/>
            <a:chOff x="5292080" y="5166484"/>
            <a:chExt cx="576064" cy="1214844"/>
          </a:xfrm>
        </p:grpSpPr>
        <p:cxnSp>
          <p:nvCxnSpPr>
            <p:cNvPr id="15" name="Egyenes összekötő 14"/>
            <p:cNvCxnSpPr/>
            <p:nvPr/>
          </p:nvCxnSpPr>
          <p:spPr>
            <a:xfrm>
              <a:off x="5292080" y="5166484"/>
              <a:ext cx="0" cy="1214844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Egyenes összekötő nyíllal 16"/>
            <p:cNvCxnSpPr/>
            <p:nvPr/>
          </p:nvCxnSpPr>
          <p:spPr>
            <a:xfrm>
              <a:off x="5292080" y="5445224"/>
              <a:ext cx="576064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Egyenes összekötő nyíllal 23"/>
            <p:cNvCxnSpPr/>
            <p:nvPr/>
          </p:nvCxnSpPr>
          <p:spPr>
            <a:xfrm>
              <a:off x="5292080" y="5949280"/>
              <a:ext cx="576064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Egyenes összekötő nyíllal 28"/>
            <p:cNvCxnSpPr/>
            <p:nvPr/>
          </p:nvCxnSpPr>
          <p:spPr>
            <a:xfrm>
              <a:off x="5292080" y="6381328"/>
              <a:ext cx="576064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Szövegdoboz 29"/>
          <p:cNvSpPr txBox="1"/>
          <p:nvPr/>
        </p:nvSpPr>
        <p:spPr>
          <a:xfrm>
            <a:off x="5904656" y="5883544"/>
            <a:ext cx="327585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latin typeface="+mn-lt"/>
              </a:rPr>
              <a:t>Empiricism &amp; Rationalism</a:t>
            </a:r>
          </a:p>
        </p:txBody>
      </p:sp>
      <p:grpSp>
        <p:nvGrpSpPr>
          <p:cNvPr id="5" name="Csoportba foglalás 4"/>
          <p:cNvGrpSpPr/>
          <p:nvPr/>
        </p:nvGrpSpPr>
        <p:grpSpPr>
          <a:xfrm>
            <a:off x="43335" y="908719"/>
            <a:ext cx="4851401" cy="1556013"/>
            <a:chOff x="251520" y="908720"/>
            <a:chExt cx="4265680" cy="1368152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 rotWithShape="1">
            <a:blip r:embed="rId3" cstate="print"/>
            <a:srcRect t="-1" b="14472"/>
            <a:stretch/>
          </p:blipFill>
          <p:spPr bwMode="auto">
            <a:xfrm>
              <a:off x="251520" y="908720"/>
              <a:ext cx="4265680" cy="13681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14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flipH="1">
              <a:off x="827584" y="1628800"/>
              <a:ext cx="337157" cy="3269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" name="Picture 14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flipH="1">
              <a:off x="1498539" y="1589891"/>
              <a:ext cx="337157" cy="3269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" name="Picture 14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flipH="1">
              <a:off x="2146611" y="1589891"/>
              <a:ext cx="337157" cy="3269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14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flipH="1">
              <a:off x="2794683" y="1589891"/>
              <a:ext cx="337157" cy="3269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" name="Picture 14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flipH="1">
              <a:off x="3491880" y="1589891"/>
              <a:ext cx="337157" cy="3269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" name="Csoportba foglalás 3"/>
          <p:cNvGrpSpPr/>
          <p:nvPr/>
        </p:nvGrpSpPr>
        <p:grpSpPr>
          <a:xfrm>
            <a:off x="40602" y="2492896"/>
            <a:ext cx="4854133" cy="1849440"/>
            <a:chOff x="248787" y="2708920"/>
            <a:chExt cx="4273468" cy="1628205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48787" y="2708920"/>
              <a:ext cx="4273468" cy="16282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" name="Picture 2"/>
            <p:cNvPicPr>
              <a:picLocks noChangeAspect="1" noChangeArrowheads="1"/>
            </p:cNvPicPr>
            <p:nvPr/>
          </p:nvPicPr>
          <p:blipFill rotWithShape="1">
            <a:blip r:embed="rId6" cstate="print"/>
            <a:srcRect l="8311" t="26301" r="83179"/>
            <a:stretch/>
          </p:blipFill>
          <p:spPr bwMode="auto">
            <a:xfrm>
              <a:off x="611560" y="2739085"/>
              <a:ext cx="360040" cy="158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8" name="Szövegdoboz 27"/>
          <p:cNvSpPr txBox="1"/>
          <p:nvPr/>
        </p:nvSpPr>
        <p:spPr>
          <a:xfrm>
            <a:off x="82773" y="6175931"/>
            <a:ext cx="3661580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100" dirty="0" err="1" smtClean="0">
                <a:latin typeface="+mn-lt"/>
              </a:rPr>
              <a:t>Kovács</a:t>
            </a:r>
            <a:r>
              <a:rPr lang="en-US" sz="1100" dirty="0" smtClean="0">
                <a:latin typeface="+mn-lt"/>
              </a:rPr>
              <a:t>, L. et </a:t>
            </a:r>
            <a:r>
              <a:rPr lang="en-US" sz="1100" dirty="0" smtClean="0">
                <a:latin typeface="+mn-lt"/>
              </a:rPr>
              <a:t>al. </a:t>
            </a:r>
            <a:r>
              <a:rPr lang="en-US" sz="1100" i="1" dirty="0" smtClean="0">
                <a:latin typeface="+mn-lt"/>
              </a:rPr>
              <a:t>Comp Meth </a:t>
            </a:r>
            <a:r>
              <a:rPr lang="en-US" sz="1100" i="1" dirty="0" err="1" smtClean="0">
                <a:latin typeface="+mn-lt"/>
              </a:rPr>
              <a:t>Prog</a:t>
            </a:r>
            <a:r>
              <a:rPr lang="en-US" sz="1100" i="1" dirty="0" smtClean="0">
                <a:latin typeface="+mn-lt"/>
              </a:rPr>
              <a:t> </a:t>
            </a:r>
            <a:r>
              <a:rPr lang="en-US" sz="1100" i="1" dirty="0" smtClean="0">
                <a:latin typeface="+mn-lt"/>
              </a:rPr>
              <a:t>Biomed</a:t>
            </a:r>
            <a:r>
              <a:rPr lang="hu-HU" sz="1100" dirty="0" smtClean="0">
                <a:latin typeface="+mn-lt"/>
              </a:rPr>
              <a:t>,</a:t>
            </a:r>
            <a:r>
              <a:rPr lang="en-US" sz="1100" dirty="0" smtClean="0">
                <a:latin typeface="+mn-lt"/>
              </a:rPr>
              <a:t> </a:t>
            </a:r>
            <a:r>
              <a:rPr lang="en-US" sz="1100" b="1" dirty="0" smtClean="0">
                <a:latin typeface="+mn-lt"/>
              </a:rPr>
              <a:t>114</a:t>
            </a:r>
            <a:r>
              <a:rPr lang="en-US" sz="1100" dirty="0" smtClean="0">
                <a:latin typeface="+mn-lt"/>
              </a:rPr>
              <a:t>:98–110</a:t>
            </a:r>
            <a:r>
              <a:rPr lang="en-US" sz="1100" dirty="0" smtClean="0">
                <a:latin typeface="+mn-lt"/>
              </a:rPr>
              <a:t>.</a:t>
            </a:r>
            <a:r>
              <a:rPr lang="hu-HU" sz="1100" dirty="0" smtClean="0">
                <a:latin typeface="+mn-lt"/>
              </a:rPr>
              <a:t>, 2013</a:t>
            </a:r>
            <a:endParaRPr lang="en-US" sz="1100" dirty="0">
              <a:latin typeface="+mn-lt"/>
            </a:endParaRPr>
          </a:p>
        </p:txBody>
      </p:sp>
      <p:sp>
        <p:nvSpPr>
          <p:cNvPr id="3" name="Szövegdoboz 2"/>
          <p:cNvSpPr txBox="1"/>
          <p:nvPr/>
        </p:nvSpPr>
        <p:spPr>
          <a:xfrm rot="16200000">
            <a:off x="-2142321" y="3330121"/>
            <a:ext cx="4868984" cy="36933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Tumor volume [mm</a:t>
            </a:r>
            <a:r>
              <a:rPr lang="en-US" baseline="30000" dirty="0" smtClean="0"/>
              <a:t>3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14" name="Szövegdoboz 13"/>
          <p:cNvSpPr txBox="1"/>
          <p:nvPr/>
        </p:nvSpPr>
        <p:spPr>
          <a:xfrm>
            <a:off x="5076056" y="4437112"/>
            <a:ext cx="3816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+mn-lt"/>
              </a:rPr>
              <a:t>Control approach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6" cstate="print"/>
          <a:srcRect l="10229" t="26301"/>
          <a:stretch/>
        </p:blipFill>
        <p:spPr bwMode="auto">
          <a:xfrm>
            <a:off x="539552" y="4261012"/>
            <a:ext cx="4423818" cy="1844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" name="Szövegdoboz 14"/>
          <p:cNvSpPr txBox="1">
            <a:spLocks noChangeArrowheads="1"/>
          </p:cNvSpPr>
          <p:nvPr/>
        </p:nvSpPr>
        <p:spPr bwMode="auto">
          <a:xfrm>
            <a:off x="34925" y="6546850"/>
            <a:ext cx="67999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fld id="{E6397BA0-A1F5-4C9D-A1BA-4ACAF2088CDB}" type="slidenum">
              <a:rPr lang="en-US" altLang="hu-HU" sz="1600" smtClean="0">
                <a:solidFill>
                  <a:schemeClr val="bg1"/>
                </a:solidFill>
                <a:latin typeface="+mn-lt"/>
              </a:rPr>
              <a:t>62</a:t>
            </a:fld>
            <a:r>
              <a:rPr lang="en-US" altLang="hu-HU" sz="1600" dirty="0" smtClean="0">
                <a:solidFill>
                  <a:schemeClr val="bg1"/>
                </a:solidFill>
                <a:latin typeface="+mn-lt"/>
              </a:rPr>
              <a:t>/</a:t>
            </a:r>
            <a:r>
              <a:rPr lang="hu-HU" altLang="hu-HU" sz="1600" dirty="0" smtClean="0">
                <a:solidFill>
                  <a:schemeClr val="bg1"/>
                </a:solidFill>
                <a:latin typeface="+mn-lt"/>
              </a:rPr>
              <a:t>78</a:t>
            </a:r>
            <a:endParaRPr lang="hu-HU" altLang="hu-HU" sz="1600" dirty="0" smtClean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94642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30" grpId="0"/>
      <p:bldP spid="14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Téglalap 77"/>
          <p:cNvSpPr/>
          <p:nvPr/>
        </p:nvSpPr>
        <p:spPr>
          <a:xfrm>
            <a:off x="0" y="6416411"/>
            <a:ext cx="9135800" cy="446721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Ellipszis 44"/>
          <p:cNvSpPr/>
          <p:nvPr/>
        </p:nvSpPr>
        <p:spPr>
          <a:xfrm>
            <a:off x="8100392" y="4098428"/>
            <a:ext cx="898386" cy="936104"/>
          </a:xfrm>
          <a:prstGeom prst="ellipse">
            <a:avLst/>
          </a:prstGeom>
          <a:solidFill>
            <a:srgbClr val="98762F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Ellipszis 20"/>
          <p:cNvSpPr/>
          <p:nvPr/>
        </p:nvSpPr>
        <p:spPr>
          <a:xfrm>
            <a:off x="8100392" y="1556792"/>
            <a:ext cx="864096" cy="863516"/>
          </a:xfrm>
          <a:prstGeom prst="ellipse">
            <a:avLst/>
          </a:prstGeom>
          <a:solidFill>
            <a:srgbClr val="98762F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Jobbra nyíl 9"/>
          <p:cNvSpPr/>
          <p:nvPr/>
        </p:nvSpPr>
        <p:spPr>
          <a:xfrm>
            <a:off x="0" y="326"/>
            <a:ext cx="9144000" cy="864000"/>
          </a:xfrm>
          <a:prstGeom prst="rightArrow">
            <a:avLst>
              <a:gd name="adj1" fmla="val 69240"/>
              <a:gd name="adj2" fmla="val 52124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hu-H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 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State of the art timeline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j-lt"/>
            </a:endParaRPr>
          </a:p>
        </p:txBody>
      </p:sp>
      <p:sp>
        <p:nvSpPr>
          <p:cNvPr id="2" name="Jobbra nyíl 1"/>
          <p:cNvSpPr/>
          <p:nvPr/>
        </p:nvSpPr>
        <p:spPr>
          <a:xfrm>
            <a:off x="34925" y="2676836"/>
            <a:ext cx="8281491" cy="864096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13648" y="2939534"/>
            <a:ext cx="813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</a:rPr>
              <a:t>1999</a:t>
            </a:r>
            <a:endParaRPr lang="en-US" dirty="0">
              <a:latin typeface="+mj-lt"/>
            </a:endParaRPr>
          </a:p>
        </p:txBody>
      </p:sp>
      <p:cxnSp>
        <p:nvCxnSpPr>
          <p:cNvPr id="5" name="Egyenes összekötő nyíllal 4"/>
          <p:cNvCxnSpPr/>
          <p:nvPr/>
        </p:nvCxnSpPr>
        <p:spPr>
          <a:xfrm flipV="1">
            <a:off x="322824" y="1988840"/>
            <a:ext cx="0" cy="72008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zövegdoboz 5"/>
          <p:cNvSpPr txBox="1"/>
          <p:nvPr/>
        </p:nvSpPr>
        <p:spPr>
          <a:xfrm>
            <a:off x="34925" y="1237140"/>
            <a:ext cx="10086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</a:rPr>
              <a:t>Harvard (USA)</a:t>
            </a:r>
            <a:endParaRPr lang="en-US" dirty="0">
              <a:latin typeface="+mj-lt"/>
            </a:endParaRPr>
          </a:p>
        </p:txBody>
      </p:sp>
      <p:sp>
        <p:nvSpPr>
          <p:cNvPr id="11" name="Szövegdoboz 10"/>
          <p:cNvSpPr txBox="1"/>
          <p:nvPr/>
        </p:nvSpPr>
        <p:spPr>
          <a:xfrm>
            <a:off x="8123014" y="1788858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Model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35" name="Szövegdoboz 34"/>
          <p:cNvSpPr txBox="1"/>
          <p:nvPr/>
        </p:nvSpPr>
        <p:spPr>
          <a:xfrm>
            <a:off x="8100392" y="4377168"/>
            <a:ext cx="975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Control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cxnSp>
        <p:nvCxnSpPr>
          <p:cNvPr id="36" name="Egyenes összekötő nyíllal 35"/>
          <p:cNvCxnSpPr/>
          <p:nvPr/>
        </p:nvCxnSpPr>
        <p:spPr>
          <a:xfrm flipV="1">
            <a:off x="3563184" y="1988840"/>
            <a:ext cx="0" cy="72008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Szövegdoboz 36"/>
          <p:cNvSpPr txBox="1"/>
          <p:nvPr/>
        </p:nvSpPr>
        <p:spPr>
          <a:xfrm>
            <a:off x="3164974" y="1281534"/>
            <a:ext cx="14070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</a:rPr>
              <a:t>New Jersey (USA)</a:t>
            </a:r>
            <a:endParaRPr lang="en-US" dirty="0">
              <a:latin typeface="+mj-lt"/>
            </a:endParaRPr>
          </a:p>
        </p:txBody>
      </p:sp>
      <p:cxnSp>
        <p:nvCxnSpPr>
          <p:cNvPr id="39" name="Egyenes összekötő nyíllal 38"/>
          <p:cNvCxnSpPr/>
          <p:nvPr/>
        </p:nvCxnSpPr>
        <p:spPr>
          <a:xfrm flipV="1">
            <a:off x="5723424" y="2339588"/>
            <a:ext cx="704" cy="36004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Egyenes összekötő nyíllal 40"/>
          <p:cNvCxnSpPr/>
          <p:nvPr/>
        </p:nvCxnSpPr>
        <p:spPr>
          <a:xfrm flipV="1">
            <a:off x="7092280" y="1988840"/>
            <a:ext cx="0" cy="72008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Szövegdoboz 41"/>
          <p:cNvSpPr txBox="1"/>
          <p:nvPr/>
        </p:nvSpPr>
        <p:spPr>
          <a:xfrm>
            <a:off x="4860032" y="1281534"/>
            <a:ext cx="15841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+mj-lt"/>
              </a:rPr>
              <a:t>Harvard (USA)</a:t>
            </a:r>
          </a:p>
          <a:p>
            <a:pPr algn="ctr"/>
            <a:r>
              <a:rPr lang="en-US" dirty="0" smtClean="0">
                <a:latin typeface="+mj-lt"/>
              </a:rPr>
              <a:t>&amp;</a:t>
            </a:r>
          </a:p>
          <a:p>
            <a:pPr algn="ctr"/>
            <a:r>
              <a:rPr lang="en-US" dirty="0" err="1" smtClean="0">
                <a:solidFill>
                  <a:srgbClr val="C00000"/>
                </a:solidFill>
                <a:latin typeface="+mj-lt"/>
              </a:rPr>
              <a:t>Obuda</a:t>
            </a:r>
            <a:r>
              <a:rPr lang="en-US" dirty="0" smtClean="0">
                <a:solidFill>
                  <a:srgbClr val="C00000"/>
                </a:solidFill>
                <a:latin typeface="+mj-lt"/>
              </a:rPr>
              <a:t> (HU)</a:t>
            </a:r>
            <a:endParaRPr lang="en-US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43" name="Szövegdoboz 42"/>
          <p:cNvSpPr txBox="1"/>
          <p:nvPr/>
        </p:nvSpPr>
        <p:spPr>
          <a:xfrm>
            <a:off x="6488920" y="1574208"/>
            <a:ext cx="13681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C00000"/>
                </a:solidFill>
                <a:latin typeface="+mj-lt"/>
              </a:rPr>
              <a:t>Obuda</a:t>
            </a:r>
            <a:r>
              <a:rPr lang="en-US" dirty="0" smtClean="0">
                <a:solidFill>
                  <a:srgbClr val="C00000"/>
                </a:solidFill>
                <a:latin typeface="+mj-lt"/>
              </a:rPr>
              <a:t> (HU)</a:t>
            </a:r>
            <a:endParaRPr lang="en-US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46" name="Szövegdoboz 45"/>
          <p:cNvSpPr txBox="1"/>
          <p:nvPr/>
        </p:nvSpPr>
        <p:spPr>
          <a:xfrm>
            <a:off x="611560" y="2932784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</a:rPr>
              <a:t>2004</a:t>
            </a:r>
            <a:endParaRPr lang="en-US" dirty="0">
              <a:latin typeface="+mj-lt"/>
            </a:endParaRPr>
          </a:p>
        </p:txBody>
      </p:sp>
      <p:sp>
        <p:nvSpPr>
          <p:cNvPr id="47" name="Szövegdoboz 46"/>
          <p:cNvSpPr txBox="1"/>
          <p:nvPr/>
        </p:nvSpPr>
        <p:spPr>
          <a:xfrm>
            <a:off x="1547664" y="2932784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</a:rPr>
              <a:t>2007</a:t>
            </a:r>
            <a:endParaRPr lang="en-US" dirty="0">
              <a:latin typeface="+mj-lt"/>
            </a:endParaRPr>
          </a:p>
        </p:txBody>
      </p:sp>
      <p:sp>
        <p:nvSpPr>
          <p:cNvPr id="48" name="Szövegdoboz 47"/>
          <p:cNvSpPr txBox="1"/>
          <p:nvPr/>
        </p:nvSpPr>
        <p:spPr>
          <a:xfrm>
            <a:off x="2411760" y="2932784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</a:rPr>
              <a:t>2010</a:t>
            </a:r>
            <a:endParaRPr lang="en-US" dirty="0">
              <a:latin typeface="+mj-lt"/>
            </a:endParaRPr>
          </a:p>
        </p:txBody>
      </p:sp>
      <p:sp>
        <p:nvSpPr>
          <p:cNvPr id="49" name="Szövegdoboz 48"/>
          <p:cNvSpPr txBox="1"/>
          <p:nvPr/>
        </p:nvSpPr>
        <p:spPr>
          <a:xfrm>
            <a:off x="3203848" y="2932784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</a:rPr>
              <a:t>2011</a:t>
            </a:r>
            <a:endParaRPr lang="en-US" dirty="0">
              <a:latin typeface="+mj-lt"/>
            </a:endParaRPr>
          </a:p>
        </p:txBody>
      </p:sp>
      <p:sp>
        <p:nvSpPr>
          <p:cNvPr id="50" name="Szövegdoboz 49"/>
          <p:cNvSpPr txBox="1"/>
          <p:nvPr/>
        </p:nvSpPr>
        <p:spPr>
          <a:xfrm>
            <a:off x="4499992" y="2932784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</a:rPr>
              <a:t>2013</a:t>
            </a:r>
            <a:endParaRPr lang="en-US" dirty="0">
              <a:latin typeface="+mj-lt"/>
            </a:endParaRPr>
          </a:p>
        </p:txBody>
      </p:sp>
      <p:sp>
        <p:nvSpPr>
          <p:cNvPr id="51" name="Szövegdoboz 50"/>
          <p:cNvSpPr txBox="1"/>
          <p:nvPr/>
        </p:nvSpPr>
        <p:spPr>
          <a:xfrm>
            <a:off x="5364088" y="2932784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</a:rPr>
              <a:t>2014</a:t>
            </a:r>
            <a:endParaRPr lang="en-US" dirty="0">
              <a:latin typeface="+mj-lt"/>
            </a:endParaRPr>
          </a:p>
        </p:txBody>
      </p:sp>
      <p:sp>
        <p:nvSpPr>
          <p:cNvPr id="52" name="Szövegdoboz 51"/>
          <p:cNvSpPr txBox="1"/>
          <p:nvPr/>
        </p:nvSpPr>
        <p:spPr>
          <a:xfrm>
            <a:off x="6732240" y="2942076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</a:rPr>
              <a:t>2015</a:t>
            </a:r>
            <a:endParaRPr lang="en-US" dirty="0">
              <a:latin typeface="+mj-lt"/>
            </a:endParaRPr>
          </a:p>
        </p:txBody>
      </p:sp>
      <p:cxnSp>
        <p:nvCxnSpPr>
          <p:cNvPr id="53" name="Egyenes összekötő nyíllal 52"/>
          <p:cNvCxnSpPr/>
          <p:nvPr/>
        </p:nvCxnSpPr>
        <p:spPr>
          <a:xfrm>
            <a:off x="861652" y="3501008"/>
            <a:ext cx="0" cy="7920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Szövegdoboz 53"/>
          <p:cNvSpPr txBox="1"/>
          <p:nvPr/>
        </p:nvSpPr>
        <p:spPr>
          <a:xfrm>
            <a:off x="538981" y="4314452"/>
            <a:ext cx="7926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</a:rPr>
              <a:t>Rome (IT)</a:t>
            </a:r>
            <a:endParaRPr lang="en-US" dirty="0">
              <a:latin typeface="+mj-lt"/>
            </a:endParaRPr>
          </a:p>
        </p:txBody>
      </p:sp>
      <p:cxnSp>
        <p:nvCxnSpPr>
          <p:cNvPr id="56" name="Egyenes összekötő nyíllal 55"/>
          <p:cNvCxnSpPr/>
          <p:nvPr/>
        </p:nvCxnSpPr>
        <p:spPr>
          <a:xfrm>
            <a:off x="1869764" y="3522364"/>
            <a:ext cx="0" cy="7920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Szövegdoboz 56"/>
          <p:cNvSpPr txBox="1"/>
          <p:nvPr/>
        </p:nvSpPr>
        <p:spPr>
          <a:xfrm>
            <a:off x="1475656" y="4335808"/>
            <a:ext cx="7926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</a:rPr>
              <a:t>Illinois (USA)</a:t>
            </a:r>
            <a:endParaRPr lang="en-US" dirty="0">
              <a:latin typeface="+mj-lt"/>
            </a:endParaRPr>
          </a:p>
        </p:txBody>
      </p:sp>
      <p:cxnSp>
        <p:nvCxnSpPr>
          <p:cNvPr id="58" name="Egyenes összekötő nyíllal 57"/>
          <p:cNvCxnSpPr>
            <a:endCxn id="59" idx="0"/>
          </p:cNvCxnSpPr>
          <p:nvPr/>
        </p:nvCxnSpPr>
        <p:spPr>
          <a:xfrm>
            <a:off x="2733289" y="3522364"/>
            <a:ext cx="2222" cy="1369893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Szövegdoboz 58"/>
          <p:cNvSpPr txBox="1"/>
          <p:nvPr/>
        </p:nvSpPr>
        <p:spPr>
          <a:xfrm>
            <a:off x="2339181" y="4892257"/>
            <a:ext cx="7926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</a:rPr>
              <a:t>Illinois (USA)</a:t>
            </a:r>
            <a:endParaRPr lang="en-US" dirty="0">
              <a:latin typeface="+mj-lt"/>
            </a:endParaRPr>
          </a:p>
        </p:txBody>
      </p:sp>
      <p:cxnSp>
        <p:nvCxnSpPr>
          <p:cNvPr id="60" name="Egyenes összekötő nyíllal 59"/>
          <p:cNvCxnSpPr/>
          <p:nvPr/>
        </p:nvCxnSpPr>
        <p:spPr>
          <a:xfrm>
            <a:off x="3525377" y="3522364"/>
            <a:ext cx="0" cy="7920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Szövegdoboz 60"/>
          <p:cNvSpPr txBox="1"/>
          <p:nvPr/>
        </p:nvSpPr>
        <p:spPr>
          <a:xfrm>
            <a:off x="2915816" y="4242444"/>
            <a:ext cx="13105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</a:rPr>
              <a:t>Casablanca (M</a:t>
            </a:r>
            <a:r>
              <a:rPr lang="hu-HU" dirty="0" smtClean="0">
                <a:latin typeface="+mj-lt"/>
              </a:rPr>
              <a:t>o</a:t>
            </a:r>
            <a:r>
              <a:rPr lang="en-US" dirty="0" err="1" smtClean="0">
                <a:latin typeface="+mj-lt"/>
              </a:rPr>
              <a:t>rocco</a:t>
            </a:r>
            <a:r>
              <a:rPr lang="en-US" dirty="0" smtClean="0">
                <a:latin typeface="+mj-lt"/>
              </a:rPr>
              <a:t>)</a:t>
            </a:r>
            <a:endParaRPr lang="en-US" dirty="0">
              <a:latin typeface="+mj-lt"/>
            </a:endParaRPr>
          </a:p>
        </p:txBody>
      </p:sp>
      <p:sp>
        <p:nvSpPr>
          <p:cNvPr id="65" name="Szövegdoboz 64"/>
          <p:cNvSpPr txBox="1"/>
          <p:nvPr/>
        </p:nvSpPr>
        <p:spPr>
          <a:xfrm>
            <a:off x="5148064" y="4593192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C00000"/>
                </a:solidFill>
                <a:latin typeface="+mj-lt"/>
              </a:rPr>
              <a:t>Obuda</a:t>
            </a:r>
            <a:r>
              <a:rPr lang="en-US" dirty="0" smtClean="0">
                <a:solidFill>
                  <a:srgbClr val="C00000"/>
                </a:solidFill>
                <a:latin typeface="+mj-lt"/>
              </a:rPr>
              <a:t> (HU)</a:t>
            </a:r>
            <a:endParaRPr lang="en-US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66" name="Szövegdoboz 65"/>
          <p:cNvSpPr txBox="1"/>
          <p:nvPr/>
        </p:nvSpPr>
        <p:spPr>
          <a:xfrm>
            <a:off x="6516216" y="4393936"/>
            <a:ext cx="1302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C00000"/>
                </a:solidFill>
                <a:latin typeface="+mj-lt"/>
              </a:rPr>
              <a:t>Obuda</a:t>
            </a:r>
            <a:r>
              <a:rPr lang="en-US" dirty="0" smtClean="0">
                <a:solidFill>
                  <a:srgbClr val="C00000"/>
                </a:solidFill>
                <a:latin typeface="+mj-lt"/>
              </a:rPr>
              <a:t> (HU)</a:t>
            </a:r>
            <a:endParaRPr lang="en-US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67" name="Szövegdoboz 66"/>
          <p:cNvSpPr txBox="1"/>
          <p:nvPr/>
        </p:nvSpPr>
        <p:spPr>
          <a:xfrm>
            <a:off x="6444208" y="4674492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+mj-lt"/>
              </a:rPr>
              <a:t>&amp;</a:t>
            </a:r>
          </a:p>
          <a:p>
            <a:pPr algn="ctr"/>
            <a:r>
              <a:rPr lang="en-US" dirty="0" smtClean="0">
                <a:latin typeface="+mj-lt"/>
              </a:rPr>
              <a:t>Rome (IT)</a:t>
            </a:r>
            <a:endParaRPr lang="en-US" dirty="0">
              <a:latin typeface="+mj-lt"/>
            </a:endParaRPr>
          </a:p>
        </p:txBody>
      </p:sp>
      <p:cxnSp>
        <p:nvCxnSpPr>
          <p:cNvPr id="68" name="Egyenes összekötő nyíllal 67"/>
          <p:cNvCxnSpPr/>
          <p:nvPr/>
        </p:nvCxnSpPr>
        <p:spPr>
          <a:xfrm>
            <a:off x="4860032" y="3522364"/>
            <a:ext cx="10528" cy="63878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Egyenes összekötő nyíllal 69"/>
          <p:cNvCxnSpPr/>
          <p:nvPr/>
        </p:nvCxnSpPr>
        <p:spPr>
          <a:xfrm flipH="1">
            <a:off x="5723424" y="3522364"/>
            <a:ext cx="704" cy="1008112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Egyenes összekötő nyíllal 71"/>
          <p:cNvCxnSpPr/>
          <p:nvPr/>
        </p:nvCxnSpPr>
        <p:spPr>
          <a:xfrm>
            <a:off x="7092280" y="3522364"/>
            <a:ext cx="0" cy="7920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Szövegdoboz 61"/>
          <p:cNvSpPr txBox="1"/>
          <p:nvPr/>
        </p:nvSpPr>
        <p:spPr>
          <a:xfrm>
            <a:off x="4283968" y="4161144"/>
            <a:ext cx="13681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C00000"/>
                </a:solidFill>
                <a:latin typeface="+mj-lt"/>
              </a:rPr>
              <a:t>Obuda</a:t>
            </a:r>
            <a:r>
              <a:rPr lang="en-US" dirty="0" smtClean="0">
                <a:solidFill>
                  <a:srgbClr val="C00000"/>
                </a:solidFill>
                <a:latin typeface="+mj-lt"/>
              </a:rPr>
              <a:t> (HU)</a:t>
            </a:r>
            <a:endParaRPr lang="en-US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55" name="Szövegdoboz 54"/>
          <p:cNvSpPr txBox="1"/>
          <p:nvPr/>
        </p:nvSpPr>
        <p:spPr>
          <a:xfrm>
            <a:off x="35496" y="5877272"/>
            <a:ext cx="712879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hu-HU" sz="1100" dirty="0" smtClean="0"/>
              <a:t>Sápi, J, Kovács, L et </a:t>
            </a:r>
            <a:r>
              <a:rPr lang="hu-HU" sz="1100" dirty="0" err="1" smtClean="0"/>
              <a:t>al</a:t>
            </a:r>
            <a:r>
              <a:rPr lang="hu-HU" sz="1100" dirty="0" smtClean="0"/>
              <a:t>. </a:t>
            </a:r>
            <a:r>
              <a:rPr lang="en-US" sz="1100" dirty="0" smtClean="0"/>
              <a:t> </a:t>
            </a:r>
            <a:r>
              <a:rPr lang="en-US" sz="1100" i="1" dirty="0" smtClean="0"/>
              <a:t>Opt </a:t>
            </a:r>
            <a:r>
              <a:rPr lang="en-US" sz="1100" i="1" dirty="0" err="1" smtClean="0"/>
              <a:t>Cont</a:t>
            </a:r>
            <a:r>
              <a:rPr lang="en-US" sz="1100" i="1" dirty="0" smtClean="0"/>
              <a:t> </a:t>
            </a:r>
            <a:r>
              <a:rPr lang="en-US" sz="1100" i="1" dirty="0" err="1" smtClean="0"/>
              <a:t>Appl</a:t>
            </a:r>
            <a:r>
              <a:rPr lang="en-US" sz="1100" i="1" dirty="0" smtClean="0"/>
              <a:t> Meth</a:t>
            </a:r>
            <a:r>
              <a:rPr lang="hu-HU" sz="1100" i="1" dirty="0" smtClean="0"/>
              <a:t>, </a:t>
            </a:r>
            <a:r>
              <a:rPr lang="hu-HU" sz="1100" b="1" dirty="0" smtClean="0"/>
              <a:t>37</a:t>
            </a:r>
            <a:r>
              <a:rPr lang="hu-HU" sz="1100" dirty="0" smtClean="0"/>
              <a:t>(5):848-886, 2016</a:t>
            </a:r>
            <a:endParaRPr lang="en-US" sz="1100" dirty="0"/>
          </a:p>
        </p:txBody>
      </p:sp>
      <p:sp>
        <p:nvSpPr>
          <p:cNvPr id="69" name="Szövegdoboz 68"/>
          <p:cNvSpPr txBox="1"/>
          <p:nvPr/>
        </p:nvSpPr>
        <p:spPr>
          <a:xfrm>
            <a:off x="35496" y="6117977"/>
            <a:ext cx="3507692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sz="1100" dirty="0" smtClean="0">
                <a:latin typeface="+mn-lt"/>
              </a:rPr>
              <a:t>Sápi, J, Kovács, L et </a:t>
            </a:r>
            <a:r>
              <a:rPr lang="hu-HU" sz="1100" dirty="0" err="1" smtClean="0">
                <a:latin typeface="+mn-lt"/>
              </a:rPr>
              <a:t>al</a:t>
            </a:r>
            <a:r>
              <a:rPr lang="hu-HU" sz="1100" dirty="0" smtClean="0">
                <a:latin typeface="+mn-lt"/>
              </a:rPr>
              <a:t>. </a:t>
            </a:r>
            <a:r>
              <a:rPr lang="en-US" sz="1100" dirty="0" smtClean="0">
                <a:latin typeface="+mn-lt"/>
              </a:rPr>
              <a:t> </a:t>
            </a:r>
            <a:r>
              <a:rPr lang="en-US" sz="1100" i="1" dirty="0" err="1" smtClean="0">
                <a:latin typeface="+mn-lt"/>
              </a:rPr>
              <a:t>PLoS</a:t>
            </a:r>
            <a:r>
              <a:rPr lang="en-US" sz="1100" i="1" dirty="0" smtClean="0">
                <a:latin typeface="+mn-lt"/>
              </a:rPr>
              <a:t> ONE</a:t>
            </a:r>
            <a:r>
              <a:rPr lang="hu-HU" sz="1100" i="1" dirty="0" smtClean="0">
                <a:latin typeface="+mn-lt"/>
              </a:rPr>
              <a:t>, </a:t>
            </a:r>
            <a:r>
              <a:rPr lang="hu-HU" sz="1100" b="1" dirty="0" smtClean="0"/>
              <a:t>10</a:t>
            </a:r>
            <a:r>
              <a:rPr lang="hu-HU" sz="1100" dirty="0" smtClean="0"/>
              <a:t>(11):e014219, 2015</a:t>
            </a:r>
            <a:r>
              <a:rPr lang="hu-HU" sz="1100" i="1" dirty="0" smtClean="0">
                <a:latin typeface="+mn-lt"/>
              </a:rPr>
              <a:t> </a:t>
            </a:r>
            <a:endParaRPr lang="en-US" sz="1100" dirty="0">
              <a:latin typeface="+mn-lt"/>
            </a:endParaRPr>
          </a:p>
        </p:txBody>
      </p:sp>
      <p:sp>
        <p:nvSpPr>
          <p:cNvPr id="76" name="Szövegdoboz 14"/>
          <p:cNvSpPr txBox="1">
            <a:spLocks noChangeArrowheads="1"/>
          </p:cNvSpPr>
          <p:nvPr/>
        </p:nvSpPr>
        <p:spPr bwMode="auto">
          <a:xfrm>
            <a:off x="34925" y="6546830"/>
            <a:ext cx="67999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fld id="{E6397BA0-A1F5-4C9D-A1BA-4ACAF2088CDB}" type="slidenum">
              <a:rPr lang="en-US" altLang="hu-HU" sz="1600" smtClean="0">
                <a:solidFill>
                  <a:schemeClr val="bg1"/>
                </a:solidFill>
                <a:latin typeface="+mn-lt"/>
              </a:rPr>
              <a:t>63</a:t>
            </a:fld>
            <a:r>
              <a:rPr lang="en-US" altLang="hu-HU" sz="1600" dirty="0" smtClean="0">
                <a:solidFill>
                  <a:schemeClr val="bg1"/>
                </a:solidFill>
                <a:latin typeface="+mn-lt"/>
              </a:rPr>
              <a:t>/</a:t>
            </a:r>
            <a:r>
              <a:rPr lang="hu-HU" altLang="hu-HU" sz="1600" dirty="0" smtClean="0">
                <a:solidFill>
                  <a:schemeClr val="bg1"/>
                </a:solidFill>
                <a:latin typeface="+mn-lt"/>
              </a:rPr>
              <a:t>78</a:t>
            </a:r>
            <a:endParaRPr lang="hu-HU" altLang="hu-HU" sz="1600" dirty="0" smtClean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63" name="Picture 29" descr="C:\Users\johanna\Downloads\erc_logo_233px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589" r="43974" b="7279"/>
          <a:stretch>
            <a:fillRect/>
          </a:stretch>
        </p:blipFill>
        <p:spPr bwMode="auto">
          <a:xfrm>
            <a:off x="8132024" y="5949280"/>
            <a:ext cx="918462" cy="900000"/>
          </a:xfrm>
          <a:prstGeom prst="rect">
            <a:avLst/>
          </a:prstGeom>
          <a:noFill/>
        </p:spPr>
      </p:pic>
      <p:pic>
        <p:nvPicPr>
          <p:cNvPr id="77" name="Kép 7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923" y="5933262"/>
            <a:ext cx="1371753" cy="9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968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35" grpId="0"/>
      <p:bldP spid="54" grpId="0"/>
      <p:bldP spid="57" grpId="0"/>
      <p:bldP spid="59" grpId="0"/>
      <p:bldP spid="61" grpId="0"/>
      <p:bldP spid="65" grpId="0"/>
      <p:bldP spid="66" grpId="0"/>
      <p:bldP spid="67" grpId="0"/>
      <p:bldP spid="62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Téglalap 66"/>
          <p:cNvSpPr/>
          <p:nvPr/>
        </p:nvSpPr>
        <p:spPr>
          <a:xfrm>
            <a:off x="4929457" y="908720"/>
            <a:ext cx="3954821" cy="5655227"/>
          </a:xfrm>
          <a:prstGeom prst="rect">
            <a:avLst/>
          </a:prstGeom>
          <a:solidFill>
            <a:schemeClr val="accent3">
              <a:lumMod val="60000"/>
              <a:lumOff val="40000"/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églalap 8"/>
          <p:cNvSpPr/>
          <p:nvPr/>
        </p:nvSpPr>
        <p:spPr>
          <a:xfrm>
            <a:off x="964225" y="912706"/>
            <a:ext cx="3954821" cy="5655227"/>
          </a:xfrm>
          <a:prstGeom prst="rect">
            <a:avLst/>
          </a:prstGeom>
          <a:solidFill>
            <a:srgbClr val="98762F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Szövegdoboz 4"/>
          <p:cNvSpPr txBox="1"/>
          <p:nvPr/>
        </p:nvSpPr>
        <p:spPr>
          <a:xfrm>
            <a:off x="3059832" y="1273327"/>
            <a:ext cx="49685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+mj-lt"/>
                <a:cs typeface="Times New Roman" pitchFamily="18" charset="0"/>
              </a:rPr>
              <a:t>Animal experiments </a:t>
            </a:r>
          </a:p>
          <a:p>
            <a:pPr algn="ctr"/>
            <a:r>
              <a:rPr lang="en-US" sz="1600" dirty="0">
                <a:latin typeface="+mj-lt"/>
                <a:cs typeface="Times New Roman" pitchFamily="18" charset="0"/>
              </a:rPr>
              <a:t>(</a:t>
            </a:r>
            <a:r>
              <a:rPr lang="en-US" sz="1600" b="1" dirty="0">
                <a:latin typeface="+mj-lt"/>
                <a:cs typeface="Times New Roman" pitchFamily="18" charset="0"/>
              </a:rPr>
              <a:t>constant quasi-continuous low-dosage</a:t>
            </a:r>
            <a:r>
              <a:rPr lang="en-US" sz="1600" dirty="0">
                <a:latin typeface="+mj-lt"/>
                <a:cs typeface="Times New Roman" pitchFamily="18" charset="0"/>
              </a:rPr>
              <a:t>)</a:t>
            </a:r>
          </a:p>
        </p:txBody>
      </p:sp>
      <p:sp>
        <p:nvSpPr>
          <p:cNvPr id="6" name="Szövegdoboz 5"/>
          <p:cNvSpPr txBox="1"/>
          <p:nvPr/>
        </p:nvSpPr>
        <p:spPr>
          <a:xfrm>
            <a:off x="6842520" y="960832"/>
            <a:ext cx="1545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cap="all" dirty="0">
                <a:latin typeface="+mj-lt"/>
                <a:cs typeface="Times New Roman" pitchFamily="18" charset="0"/>
              </a:rPr>
              <a:t>Medical side</a:t>
            </a:r>
          </a:p>
        </p:txBody>
      </p:sp>
      <p:sp>
        <p:nvSpPr>
          <p:cNvPr id="7" name="Szövegdoboz 6"/>
          <p:cNvSpPr txBox="1"/>
          <p:nvPr/>
        </p:nvSpPr>
        <p:spPr>
          <a:xfrm>
            <a:off x="5738518" y="2059040"/>
            <a:ext cx="32013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+mj-lt"/>
                <a:cs typeface="Times New Roman" pitchFamily="18" charset="0"/>
              </a:rPr>
              <a:t>Determine most effective therapy</a:t>
            </a:r>
          </a:p>
        </p:txBody>
      </p:sp>
      <p:sp>
        <p:nvSpPr>
          <p:cNvPr id="8" name="Szövegdoboz 7"/>
          <p:cNvSpPr txBox="1"/>
          <p:nvPr/>
        </p:nvSpPr>
        <p:spPr>
          <a:xfrm>
            <a:off x="5826354" y="2789687"/>
            <a:ext cx="31525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+mj-lt"/>
                <a:cs typeface="Times New Roman" pitchFamily="18" charset="0"/>
              </a:rPr>
              <a:t>Novel treatment protocol</a:t>
            </a:r>
          </a:p>
        </p:txBody>
      </p:sp>
      <p:sp>
        <p:nvSpPr>
          <p:cNvPr id="11" name="Szövegdoboz 10"/>
          <p:cNvSpPr txBox="1"/>
          <p:nvPr/>
        </p:nvSpPr>
        <p:spPr>
          <a:xfrm>
            <a:off x="989966" y="1489351"/>
            <a:ext cx="150819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+mj-lt"/>
                <a:cs typeface="Times New Roman" pitchFamily="18" charset="0"/>
              </a:rPr>
              <a:t>LPV-based robust control</a:t>
            </a:r>
          </a:p>
          <a:p>
            <a:pPr algn="ctr"/>
            <a:r>
              <a:rPr lang="en-US" sz="1400" dirty="0">
                <a:latin typeface="+mj-lt"/>
                <a:cs typeface="Times New Roman" pitchFamily="18" charset="0"/>
              </a:rPr>
              <a:t>(Harvard-model) </a:t>
            </a:r>
          </a:p>
        </p:txBody>
      </p:sp>
      <p:sp>
        <p:nvSpPr>
          <p:cNvPr id="12" name="Szövegdoboz 11"/>
          <p:cNvSpPr txBox="1"/>
          <p:nvPr/>
        </p:nvSpPr>
        <p:spPr>
          <a:xfrm>
            <a:off x="2662465" y="2088657"/>
            <a:ext cx="19239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  <a:cs typeface="Times New Roman" pitchFamily="18" charset="0"/>
              </a:rPr>
              <a:t>Model identification </a:t>
            </a:r>
          </a:p>
        </p:txBody>
      </p:sp>
      <p:sp>
        <p:nvSpPr>
          <p:cNvPr id="13" name="Szövegdoboz 12"/>
          <p:cNvSpPr txBox="1"/>
          <p:nvPr/>
        </p:nvSpPr>
        <p:spPr>
          <a:xfrm>
            <a:off x="2210126" y="2837758"/>
            <a:ext cx="28083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+mj-lt"/>
                <a:cs typeface="Times New Roman" pitchFamily="18" charset="0"/>
              </a:rPr>
              <a:t>Novel tumor growth model</a:t>
            </a:r>
          </a:p>
        </p:txBody>
      </p:sp>
      <p:sp>
        <p:nvSpPr>
          <p:cNvPr id="14" name="Szövegdoboz 13"/>
          <p:cNvSpPr txBox="1"/>
          <p:nvPr/>
        </p:nvSpPr>
        <p:spPr>
          <a:xfrm>
            <a:off x="2282134" y="3793607"/>
            <a:ext cx="26244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+mj-lt"/>
                <a:cs typeface="Times New Roman" pitchFamily="18" charset="0"/>
              </a:rPr>
              <a:t>Continuous time </a:t>
            </a:r>
            <a:r>
              <a:rPr lang="en-US" sz="1600" dirty="0">
                <a:latin typeface="+mj-lt"/>
                <a:cs typeface="Times New Roman" pitchFamily="18" charset="0"/>
              </a:rPr>
              <a:t>controllers </a:t>
            </a:r>
          </a:p>
        </p:txBody>
      </p:sp>
      <p:sp>
        <p:nvSpPr>
          <p:cNvPr id="17" name="Szövegdoboz 16"/>
          <p:cNvSpPr txBox="1"/>
          <p:nvPr/>
        </p:nvSpPr>
        <p:spPr>
          <a:xfrm>
            <a:off x="913982" y="4978834"/>
            <a:ext cx="31534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latin typeface="+mj-lt"/>
                <a:cs typeface="Times New Roman" pitchFamily="18" charset="0"/>
              </a:rPr>
              <a:t>In silico </a:t>
            </a:r>
            <a:r>
              <a:rPr lang="en-US" sz="1600" dirty="0">
                <a:latin typeface="+mj-lt"/>
                <a:cs typeface="Times New Roman" pitchFamily="18" charset="0"/>
              </a:rPr>
              <a:t>simulations </a:t>
            </a:r>
            <a:r>
              <a:rPr lang="en-US" sz="1600" b="1" dirty="0">
                <a:latin typeface="+mj-lt"/>
                <a:cs typeface="Times New Roman" pitchFamily="18" charset="0"/>
              </a:rPr>
              <a:t>variable </a:t>
            </a:r>
            <a:br>
              <a:rPr lang="en-US" sz="1600" b="1" dirty="0">
                <a:latin typeface="+mj-lt"/>
                <a:cs typeface="Times New Roman" pitchFamily="18" charset="0"/>
              </a:rPr>
            </a:br>
            <a:r>
              <a:rPr lang="en-US" sz="1600" b="1" dirty="0">
                <a:latin typeface="+mj-lt"/>
                <a:cs typeface="Times New Roman" pitchFamily="18" charset="0"/>
              </a:rPr>
              <a:t>quasi-continuous  low-dosage </a:t>
            </a:r>
            <a:r>
              <a:rPr lang="en-US" sz="1600" dirty="0">
                <a:latin typeface="+mj-lt"/>
                <a:cs typeface="Times New Roman" pitchFamily="18" charset="0"/>
              </a:rPr>
              <a:t>administration</a:t>
            </a:r>
          </a:p>
        </p:txBody>
      </p:sp>
      <p:sp>
        <p:nvSpPr>
          <p:cNvPr id="18" name="Szövegdoboz 17"/>
          <p:cNvSpPr txBox="1"/>
          <p:nvPr/>
        </p:nvSpPr>
        <p:spPr>
          <a:xfrm>
            <a:off x="6359206" y="4996257"/>
            <a:ext cx="25476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+mj-lt"/>
                <a:cs typeface="Times New Roman" pitchFamily="18" charset="0"/>
              </a:rPr>
              <a:t>Therapy validation by further animal experiments</a:t>
            </a:r>
          </a:p>
        </p:txBody>
      </p:sp>
      <p:sp>
        <p:nvSpPr>
          <p:cNvPr id="20" name="Szövegdoboz 19"/>
          <p:cNvSpPr txBox="1"/>
          <p:nvPr/>
        </p:nvSpPr>
        <p:spPr>
          <a:xfrm rot="16200000">
            <a:off x="-7683" y="1565479"/>
            <a:ext cx="8091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latin typeface="+mj-lt"/>
                <a:cs typeface="Times New Roman" pitchFamily="18" charset="0"/>
              </a:rPr>
              <a:t>1</a:t>
            </a:r>
            <a:r>
              <a:rPr lang="en-US" sz="1600" b="1" baseline="30000" dirty="0">
                <a:latin typeface="+mj-lt"/>
                <a:cs typeface="Times New Roman" pitchFamily="18" charset="0"/>
              </a:rPr>
              <a:t>st</a:t>
            </a:r>
            <a:r>
              <a:rPr lang="en-US" sz="1600" b="1" dirty="0">
                <a:latin typeface="+mj-lt"/>
                <a:cs typeface="Times New Roman" pitchFamily="18" charset="0"/>
              </a:rPr>
              <a:t> year</a:t>
            </a:r>
          </a:p>
        </p:txBody>
      </p:sp>
      <p:sp>
        <p:nvSpPr>
          <p:cNvPr id="21" name="Szövegdoboz 20"/>
          <p:cNvSpPr txBox="1"/>
          <p:nvPr/>
        </p:nvSpPr>
        <p:spPr>
          <a:xfrm rot="16200000">
            <a:off x="-13395" y="3289551"/>
            <a:ext cx="8556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latin typeface="+mj-lt"/>
                <a:cs typeface="Times New Roman" pitchFamily="18" charset="0"/>
              </a:rPr>
              <a:t>2</a:t>
            </a:r>
            <a:r>
              <a:rPr lang="en-US" sz="1600" b="1" baseline="30000" dirty="0">
                <a:latin typeface="+mj-lt"/>
                <a:cs typeface="Times New Roman" pitchFamily="18" charset="0"/>
              </a:rPr>
              <a:t>nd</a:t>
            </a:r>
            <a:r>
              <a:rPr lang="en-US" sz="1600" b="1" dirty="0">
                <a:latin typeface="+mj-lt"/>
                <a:cs typeface="Times New Roman" pitchFamily="18" charset="0"/>
              </a:rPr>
              <a:t> year</a:t>
            </a:r>
          </a:p>
        </p:txBody>
      </p:sp>
      <p:sp>
        <p:nvSpPr>
          <p:cNvPr id="22" name="Szövegdoboz 21"/>
          <p:cNvSpPr txBox="1"/>
          <p:nvPr/>
        </p:nvSpPr>
        <p:spPr>
          <a:xfrm rot="16200000">
            <a:off x="-165108" y="5081040"/>
            <a:ext cx="11408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latin typeface="+mj-lt"/>
                <a:cs typeface="Times New Roman" pitchFamily="18" charset="0"/>
              </a:rPr>
              <a:t>3</a:t>
            </a:r>
            <a:r>
              <a:rPr lang="en-US" sz="1600" b="1" baseline="30000" dirty="0">
                <a:latin typeface="+mj-lt"/>
                <a:cs typeface="Times New Roman" pitchFamily="18" charset="0"/>
              </a:rPr>
              <a:t>rd</a:t>
            </a:r>
            <a:r>
              <a:rPr lang="en-US" sz="1600" b="1" dirty="0">
                <a:latin typeface="+mj-lt"/>
                <a:cs typeface="Times New Roman" pitchFamily="18" charset="0"/>
              </a:rPr>
              <a:t>–5</a:t>
            </a:r>
            <a:r>
              <a:rPr lang="en-US" sz="1600" b="1" baseline="30000" dirty="0">
                <a:latin typeface="+mj-lt"/>
                <a:cs typeface="Times New Roman" pitchFamily="18" charset="0"/>
              </a:rPr>
              <a:t>th </a:t>
            </a:r>
            <a:r>
              <a:rPr lang="en-US" sz="1600" b="1" dirty="0">
                <a:latin typeface="+mj-lt"/>
                <a:cs typeface="Times New Roman" pitchFamily="18" charset="0"/>
              </a:rPr>
              <a:t>year</a:t>
            </a:r>
          </a:p>
        </p:txBody>
      </p:sp>
      <p:sp>
        <p:nvSpPr>
          <p:cNvPr id="23" name="Szövegdoboz 22"/>
          <p:cNvSpPr txBox="1"/>
          <p:nvPr/>
        </p:nvSpPr>
        <p:spPr>
          <a:xfrm>
            <a:off x="6026550" y="3689515"/>
            <a:ext cx="28803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+mj-lt"/>
                <a:cs typeface="Times New Roman" pitchFamily="18" charset="0"/>
              </a:rPr>
              <a:t>Therapy validation</a:t>
            </a:r>
          </a:p>
        </p:txBody>
      </p:sp>
      <p:sp>
        <p:nvSpPr>
          <p:cNvPr id="26" name="Szövegdoboz 25"/>
          <p:cNvSpPr txBox="1"/>
          <p:nvPr/>
        </p:nvSpPr>
        <p:spPr>
          <a:xfrm>
            <a:off x="3866310" y="6044945"/>
            <a:ext cx="40778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+mj-lt"/>
                <a:cs typeface="Times New Roman" pitchFamily="18" charset="0"/>
              </a:rPr>
              <a:t>Evidence-based personalized cancer therapy</a:t>
            </a:r>
          </a:p>
        </p:txBody>
      </p:sp>
      <p:cxnSp>
        <p:nvCxnSpPr>
          <p:cNvPr id="27" name="Egyenes összekötő nyíllal 26"/>
          <p:cNvCxnSpPr>
            <a:endCxn id="12" idx="0"/>
          </p:cNvCxnSpPr>
          <p:nvPr/>
        </p:nvCxnSpPr>
        <p:spPr>
          <a:xfrm flipH="1">
            <a:off x="3624428" y="1834533"/>
            <a:ext cx="443049" cy="254124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Egyenes összekötő nyíllal 27"/>
          <p:cNvCxnSpPr/>
          <p:nvPr/>
        </p:nvCxnSpPr>
        <p:spPr>
          <a:xfrm>
            <a:off x="7429465" y="1849391"/>
            <a:ext cx="216227" cy="216024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Szövegdoboz 28"/>
          <p:cNvSpPr txBox="1"/>
          <p:nvPr/>
        </p:nvSpPr>
        <p:spPr>
          <a:xfrm>
            <a:off x="1888826" y="979882"/>
            <a:ext cx="2005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cap="all" dirty="0">
                <a:latin typeface="+mj-lt"/>
                <a:cs typeface="Times New Roman" pitchFamily="18" charset="0"/>
              </a:rPr>
              <a:t>Engineering side</a:t>
            </a:r>
          </a:p>
        </p:txBody>
      </p:sp>
      <p:cxnSp>
        <p:nvCxnSpPr>
          <p:cNvPr id="30" name="Egyenes összekötő 29"/>
          <p:cNvCxnSpPr/>
          <p:nvPr/>
        </p:nvCxnSpPr>
        <p:spPr>
          <a:xfrm>
            <a:off x="235062" y="2592713"/>
            <a:ext cx="8748000" cy="0"/>
          </a:xfrm>
          <a:prstGeom prst="line">
            <a:avLst/>
          </a:prstGeom>
          <a:ln w="3810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Egyenes összekötő nyíllal 30"/>
          <p:cNvCxnSpPr>
            <a:stCxn id="12" idx="2"/>
            <a:endCxn id="13" idx="0"/>
          </p:cNvCxnSpPr>
          <p:nvPr/>
        </p:nvCxnSpPr>
        <p:spPr>
          <a:xfrm flipH="1">
            <a:off x="3614282" y="2427211"/>
            <a:ext cx="10146" cy="410547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Egyenes összekötő 32"/>
          <p:cNvCxnSpPr/>
          <p:nvPr/>
        </p:nvCxnSpPr>
        <p:spPr>
          <a:xfrm>
            <a:off x="288496" y="4441679"/>
            <a:ext cx="8748000" cy="0"/>
          </a:xfrm>
          <a:prstGeom prst="line">
            <a:avLst/>
          </a:prstGeom>
          <a:ln w="3810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Egyenes összekötő nyíllal 33"/>
          <p:cNvCxnSpPr>
            <a:endCxn id="23" idx="0"/>
          </p:cNvCxnSpPr>
          <p:nvPr/>
        </p:nvCxnSpPr>
        <p:spPr>
          <a:xfrm>
            <a:off x="7466710" y="3217543"/>
            <a:ext cx="0" cy="471972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Egyenes összekötő nyíllal 34"/>
          <p:cNvCxnSpPr/>
          <p:nvPr/>
        </p:nvCxnSpPr>
        <p:spPr>
          <a:xfrm>
            <a:off x="1490046" y="2427211"/>
            <a:ext cx="0" cy="2344144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Egyenes összekötő nyíllal 35"/>
          <p:cNvCxnSpPr/>
          <p:nvPr/>
        </p:nvCxnSpPr>
        <p:spPr>
          <a:xfrm flipH="1">
            <a:off x="7478036" y="4039347"/>
            <a:ext cx="2653" cy="690364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Szövegdoboz 39"/>
          <p:cNvSpPr txBox="1"/>
          <p:nvPr/>
        </p:nvSpPr>
        <p:spPr>
          <a:xfrm>
            <a:off x="4802414" y="4924249"/>
            <a:ext cx="16482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  <a:cs typeface="Times New Roman" pitchFamily="18" charset="0"/>
              </a:rPr>
              <a:t>Model validation </a:t>
            </a:r>
          </a:p>
        </p:txBody>
      </p:sp>
      <p:cxnSp>
        <p:nvCxnSpPr>
          <p:cNvPr id="45" name="Egyenes összekötő nyíllal 44"/>
          <p:cNvCxnSpPr/>
          <p:nvPr/>
        </p:nvCxnSpPr>
        <p:spPr>
          <a:xfrm flipV="1">
            <a:off x="4802416" y="5341439"/>
            <a:ext cx="1533157" cy="367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Lefelé nyíl 47"/>
          <p:cNvSpPr/>
          <p:nvPr/>
        </p:nvSpPr>
        <p:spPr>
          <a:xfrm>
            <a:off x="5435628" y="5641933"/>
            <a:ext cx="302890" cy="331004"/>
          </a:xfrm>
          <a:prstGeom prst="downArrow">
            <a:avLst/>
          </a:prstGeom>
          <a:solidFill>
            <a:srgbClr val="C00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  <a:cs typeface="Times New Roman" pitchFamily="18" charset="0"/>
            </a:endParaRPr>
          </a:p>
        </p:txBody>
      </p:sp>
      <p:grpSp>
        <p:nvGrpSpPr>
          <p:cNvPr id="58" name="Csoportba foglalás 57"/>
          <p:cNvGrpSpPr/>
          <p:nvPr/>
        </p:nvGrpSpPr>
        <p:grpSpPr>
          <a:xfrm>
            <a:off x="1634062" y="2619030"/>
            <a:ext cx="754096" cy="598513"/>
            <a:chOff x="2089712" y="1946156"/>
            <a:chExt cx="754096" cy="598513"/>
          </a:xfrm>
        </p:grpSpPr>
        <p:sp>
          <p:nvSpPr>
            <p:cNvPr id="56" name="Ötágú csillag 55"/>
            <p:cNvSpPr/>
            <p:nvPr/>
          </p:nvSpPr>
          <p:spPr>
            <a:xfrm>
              <a:off x="2089712" y="1946156"/>
              <a:ext cx="754096" cy="598513"/>
            </a:xfrm>
            <a:prstGeom prst="star5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j-lt"/>
              </a:endParaRPr>
            </a:p>
          </p:txBody>
        </p:sp>
        <p:sp>
          <p:nvSpPr>
            <p:cNvPr id="57" name="Szövegdoboz 56"/>
            <p:cNvSpPr txBox="1"/>
            <p:nvPr/>
          </p:nvSpPr>
          <p:spPr>
            <a:xfrm>
              <a:off x="2267744" y="2110626"/>
              <a:ext cx="45093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+mj-lt"/>
                </a:rPr>
                <a:t>O1</a:t>
              </a:r>
            </a:p>
          </p:txBody>
        </p:sp>
      </p:grpSp>
      <p:grpSp>
        <p:nvGrpSpPr>
          <p:cNvPr id="59" name="Csoportba foglalás 58"/>
          <p:cNvGrpSpPr/>
          <p:nvPr/>
        </p:nvGrpSpPr>
        <p:grpSpPr>
          <a:xfrm>
            <a:off x="5508104" y="2691038"/>
            <a:ext cx="754096" cy="598513"/>
            <a:chOff x="2089712" y="1946156"/>
            <a:chExt cx="754096" cy="598513"/>
          </a:xfrm>
        </p:grpSpPr>
        <p:sp>
          <p:nvSpPr>
            <p:cNvPr id="60" name="Ötágú csillag 59"/>
            <p:cNvSpPr/>
            <p:nvPr/>
          </p:nvSpPr>
          <p:spPr>
            <a:xfrm>
              <a:off x="2089712" y="1946156"/>
              <a:ext cx="754096" cy="598513"/>
            </a:xfrm>
            <a:prstGeom prst="star5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j-lt"/>
              </a:endParaRPr>
            </a:p>
          </p:txBody>
        </p:sp>
        <p:sp>
          <p:nvSpPr>
            <p:cNvPr id="61" name="Szövegdoboz 60"/>
            <p:cNvSpPr txBox="1"/>
            <p:nvPr/>
          </p:nvSpPr>
          <p:spPr>
            <a:xfrm>
              <a:off x="2267744" y="2110626"/>
              <a:ext cx="45093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+mj-lt"/>
                </a:rPr>
                <a:t>O2</a:t>
              </a:r>
            </a:p>
          </p:txBody>
        </p:sp>
      </p:grpSp>
      <p:grpSp>
        <p:nvGrpSpPr>
          <p:cNvPr id="62" name="Csoportba foglalás 61"/>
          <p:cNvGrpSpPr/>
          <p:nvPr/>
        </p:nvGrpSpPr>
        <p:grpSpPr>
          <a:xfrm>
            <a:off x="3112214" y="5828921"/>
            <a:ext cx="754096" cy="598513"/>
            <a:chOff x="2089712" y="1946156"/>
            <a:chExt cx="754096" cy="598513"/>
          </a:xfrm>
        </p:grpSpPr>
        <p:sp>
          <p:nvSpPr>
            <p:cNvPr id="63" name="Ötágú csillag 62"/>
            <p:cNvSpPr/>
            <p:nvPr/>
          </p:nvSpPr>
          <p:spPr>
            <a:xfrm>
              <a:off x="2089712" y="1946156"/>
              <a:ext cx="754096" cy="598513"/>
            </a:xfrm>
            <a:prstGeom prst="star5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j-lt"/>
              </a:endParaRPr>
            </a:p>
          </p:txBody>
        </p:sp>
        <p:sp>
          <p:nvSpPr>
            <p:cNvPr id="64" name="Szövegdoboz 63"/>
            <p:cNvSpPr txBox="1"/>
            <p:nvPr/>
          </p:nvSpPr>
          <p:spPr>
            <a:xfrm>
              <a:off x="2267744" y="2110626"/>
              <a:ext cx="45093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+mj-lt"/>
                </a:rPr>
                <a:t>O3</a:t>
              </a:r>
            </a:p>
          </p:txBody>
        </p:sp>
      </p:grpSp>
      <p:cxnSp>
        <p:nvCxnSpPr>
          <p:cNvPr id="52" name="Egyenes összekötő nyíllal 51"/>
          <p:cNvCxnSpPr/>
          <p:nvPr/>
        </p:nvCxnSpPr>
        <p:spPr>
          <a:xfrm flipH="1">
            <a:off x="3575625" y="4080991"/>
            <a:ext cx="2653" cy="690364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Jobbra nyíl 54"/>
          <p:cNvSpPr/>
          <p:nvPr/>
        </p:nvSpPr>
        <p:spPr>
          <a:xfrm>
            <a:off x="0" y="326"/>
            <a:ext cx="9144000" cy="864096"/>
          </a:xfrm>
          <a:prstGeom prst="rightArrow">
            <a:avLst>
              <a:gd name="adj1" fmla="val 69240"/>
              <a:gd name="adj2" fmla="val 52124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Methodology</a:t>
            </a:r>
          </a:p>
        </p:txBody>
      </p:sp>
      <p:cxnSp>
        <p:nvCxnSpPr>
          <p:cNvPr id="68" name="Egyenes összekötő nyíllal 67"/>
          <p:cNvCxnSpPr/>
          <p:nvPr/>
        </p:nvCxnSpPr>
        <p:spPr>
          <a:xfrm flipH="1">
            <a:off x="7442174" y="2393371"/>
            <a:ext cx="10146" cy="410547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Egyenes összekötő nyíllal 68"/>
          <p:cNvCxnSpPr/>
          <p:nvPr/>
        </p:nvCxnSpPr>
        <p:spPr>
          <a:xfrm>
            <a:off x="3575625" y="3249627"/>
            <a:ext cx="0" cy="471972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Picture 29" descr="C:\Users\johanna\Downloads\erc_logo_233px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589" r="43974" b="7279"/>
          <a:stretch>
            <a:fillRect/>
          </a:stretch>
        </p:blipFill>
        <p:spPr bwMode="auto">
          <a:xfrm>
            <a:off x="843269" y="5936066"/>
            <a:ext cx="918462" cy="900000"/>
          </a:xfrm>
          <a:prstGeom prst="rect">
            <a:avLst/>
          </a:prstGeom>
          <a:noFill/>
        </p:spPr>
      </p:pic>
      <p:pic>
        <p:nvPicPr>
          <p:cNvPr id="47" name="Kép 4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9832" y="5920048"/>
            <a:ext cx="1371753" cy="9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221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  <p:bldP spid="14" grpId="0"/>
      <p:bldP spid="17" grpId="0"/>
      <p:bldP spid="18" grpId="0"/>
      <p:bldP spid="21" grpId="0"/>
      <p:bldP spid="22" grpId="0"/>
      <p:bldP spid="23" grpId="0"/>
      <p:bldP spid="26" grpId="0"/>
      <p:bldP spid="40" grpId="0"/>
      <p:bldP spid="48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églalap 14"/>
          <p:cNvSpPr/>
          <p:nvPr/>
        </p:nvSpPr>
        <p:spPr>
          <a:xfrm>
            <a:off x="0" y="6416411"/>
            <a:ext cx="9135800" cy="446721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Jobbra nyíl 3"/>
          <p:cNvSpPr/>
          <p:nvPr/>
        </p:nvSpPr>
        <p:spPr>
          <a:xfrm>
            <a:off x="0" y="326"/>
            <a:ext cx="9144000" cy="864096"/>
          </a:xfrm>
          <a:prstGeom prst="rightArrow">
            <a:avLst>
              <a:gd name="adj1" fmla="val 69240"/>
              <a:gd name="adj2" fmla="val 52124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1st year summary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58" name="Picture 29" descr="C:\Users\johanna\Downloads\erc_logo_233px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589" r="43974" b="7279"/>
          <a:stretch>
            <a:fillRect/>
          </a:stretch>
        </p:blipFill>
        <p:spPr bwMode="auto">
          <a:xfrm>
            <a:off x="8132024" y="5949280"/>
            <a:ext cx="918462" cy="900000"/>
          </a:xfrm>
          <a:prstGeom prst="rect">
            <a:avLst/>
          </a:prstGeom>
          <a:noFill/>
        </p:spPr>
      </p:pic>
      <p:pic>
        <p:nvPicPr>
          <p:cNvPr id="59" name="Kép 5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923" y="5933262"/>
            <a:ext cx="1371753" cy="972000"/>
          </a:xfrm>
          <a:prstGeom prst="rect">
            <a:avLst/>
          </a:prstGeom>
        </p:spPr>
      </p:pic>
      <p:sp>
        <p:nvSpPr>
          <p:cNvPr id="76" name="Szövegdoboz 75"/>
          <p:cNvSpPr txBox="1">
            <a:spLocks noChangeArrowheads="1"/>
          </p:cNvSpPr>
          <p:nvPr/>
        </p:nvSpPr>
        <p:spPr bwMode="auto">
          <a:xfrm>
            <a:off x="34925" y="6525344"/>
            <a:ext cx="67999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fld id="{3CFA12F5-8AFB-4BFD-9587-505FB91A10E0}" type="slidenum">
              <a:rPr lang="en-US" altLang="hu-HU" sz="1600" smtClean="0">
                <a:solidFill>
                  <a:schemeClr val="bg1"/>
                </a:solidFill>
                <a:latin typeface="+mn-lt"/>
              </a:rPr>
              <a:t>65</a:t>
            </a:fld>
            <a:r>
              <a:rPr lang="en-US" altLang="hu-HU" sz="1600" dirty="0" smtClean="0">
                <a:solidFill>
                  <a:schemeClr val="bg1"/>
                </a:solidFill>
                <a:latin typeface="+mn-lt"/>
              </a:rPr>
              <a:t>/</a:t>
            </a:r>
            <a:r>
              <a:rPr lang="hu-HU" altLang="hu-HU" sz="1600" dirty="0" smtClean="0">
                <a:solidFill>
                  <a:schemeClr val="bg1"/>
                </a:solidFill>
                <a:latin typeface="+mn-lt"/>
              </a:rPr>
              <a:t>78</a:t>
            </a:r>
            <a:endParaRPr lang="en-US" altLang="hu-HU" sz="1600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9" name="Szövegdoboz 78">
            <a:extLst>
              <a:ext uri="{FF2B5EF4-FFF2-40B4-BE49-F238E27FC236}">
                <a16:creationId xmlns:a16="http://schemas.microsoft.com/office/drawing/2014/main" id="{24A5E774-A240-4759-97FA-63AB9B84B200}"/>
              </a:ext>
            </a:extLst>
          </p:cNvPr>
          <p:cNvSpPr txBox="1"/>
          <p:nvPr/>
        </p:nvSpPr>
        <p:spPr>
          <a:xfrm>
            <a:off x="251521" y="1444915"/>
            <a:ext cx="6322808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AutoNum type="arabicPeriod"/>
            </a:pPr>
            <a:r>
              <a:rPr lang="en-US" sz="2400" dirty="0" smtClean="0"/>
              <a:t>Protocol based vs discrete-time controller </a:t>
            </a:r>
            <a:br>
              <a:rPr lang="en-US" sz="2400" dirty="0" smtClean="0"/>
            </a:br>
            <a:r>
              <a:rPr lang="en-US" sz="2400" dirty="0" smtClean="0"/>
              <a:t>based treatments</a:t>
            </a:r>
          </a:p>
          <a:p>
            <a:pPr marL="342900" indent="-342900">
              <a:spcAft>
                <a:spcPts val="1200"/>
              </a:spcAft>
              <a:buAutoNum type="arabicPeriod"/>
            </a:pPr>
            <a:r>
              <a:rPr lang="en-US" sz="2400" dirty="0" smtClean="0"/>
              <a:t>Optimal discrete time control</a:t>
            </a:r>
          </a:p>
          <a:p>
            <a:pPr marL="342900" indent="-342900">
              <a:spcAft>
                <a:spcPts val="1200"/>
              </a:spcAft>
              <a:buAutoNum type="arabicPeriod"/>
            </a:pPr>
            <a:r>
              <a:rPr lang="en-US" sz="2400" dirty="0" smtClean="0"/>
              <a:t>Positive nonlinear control</a:t>
            </a:r>
          </a:p>
          <a:p>
            <a:pPr marL="342900" indent="-342900">
              <a:spcAft>
                <a:spcPts val="1200"/>
              </a:spcAft>
              <a:buAutoNum type="arabicPeriod"/>
            </a:pPr>
            <a:r>
              <a:rPr lang="en-US" sz="2400" dirty="0" smtClean="0"/>
              <a:t>A </a:t>
            </a:r>
            <a:r>
              <a:rPr lang="en-US" sz="2400" dirty="0" err="1" smtClean="0"/>
              <a:t>bicompartmental</a:t>
            </a:r>
            <a:r>
              <a:rPr lang="en-US" sz="2400" dirty="0" smtClean="0"/>
              <a:t> dynamic tumor growth model</a:t>
            </a:r>
          </a:p>
          <a:p>
            <a:pPr marL="342900" indent="-342900">
              <a:spcAft>
                <a:spcPts val="1200"/>
              </a:spcAft>
              <a:buAutoNum type="arabicPeriod"/>
            </a:pPr>
            <a:r>
              <a:rPr lang="en-US" sz="2400" dirty="0" smtClean="0"/>
              <a:t>A minimal model of tumor growth</a:t>
            </a:r>
            <a:endParaRPr lang="en-US" sz="2400" dirty="0"/>
          </a:p>
        </p:txBody>
      </p:sp>
      <p:sp>
        <p:nvSpPr>
          <p:cNvPr id="80" name="Szövegdoboz 79">
            <a:extLst>
              <a:ext uri="{FF2B5EF4-FFF2-40B4-BE49-F238E27FC236}">
                <a16:creationId xmlns:a16="http://schemas.microsoft.com/office/drawing/2014/main" id="{FC6C02DD-BA98-4A5C-8BD2-8C66411F12A5}"/>
              </a:ext>
            </a:extLst>
          </p:cNvPr>
          <p:cNvSpPr txBox="1"/>
          <p:nvPr/>
        </p:nvSpPr>
        <p:spPr>
          <a:xfrm>
            <a:off x="6732240" y="1844824"/>
            <a:ext cx="22372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98762F"/>
                </a:solidFill>
              </a:rPr>
              <a:t>New control strategies for the </a:t>
            </a:r>
            <a:r>
              <a:rPr lang="en-US" sz="2000" dirty="0" err="1">
                <a:solidFill>
                  <a:srgbClr val="98762F"/>
                </a:solidFill>
              </a:rPr>
              <a:t>Hahnfeldt</a:t>
            </a:r>
            <a:r>
              <a:rPr lang="en-US" sz="2000" dirty="0">
                <a:solidFill>
                  <a:srgbClr val="98762F"/>
                </a:solidFill>
              </a:rPr>
              <a:t> model</a:t>
            </a:r>
          </a:p>
        </p:txBody>
      </p:sp>
      <p:sp>
        <p:nvSpPr>
          <p:cNvPr id="81" name="Szövegdoboz 80">
            <a:extLst>
              <a:ext uri="{FF2B5EF4-FFF2-40B4-BE49-F238E27FC236}">
                <a16:creationId xmlns:a16="http://schemas.microsoft.com/office/drawing/2014/main" id="{508A9E3D-347E-4F55-B5E5-2E62A804311E}"/>
              </a:ext>
            </a:extLst>
          </p:cNvPr>
          <p:cNvSpPr txBox="1"/>
          <p:nvPr/>
        </p:nvSpPr>
        <p:spPr>
          <a:xfrm>
            <a:off x="6876256" y="3645024"/>
            <a:ext cx="20434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98762F"/>
                </a:solidFill>
              </a:rPr>
              <a:t>New tumor </a:t>
            </a:r>
            <a:br>
              <a:rPr lang="en-US" sz="2000" dirty="0">
                <a:solidFill>
                  <a:srgbClr val="98762F"/>
                </a:solidFill>
              </a:rPr>
            </a:br>
            <a:r>
              <a:rPr lang="en-US" sz="2000" dirty="0">
                <a:solidFill>
                  <a:srgbClr val="98762F"/>
                </a:solidFill>
              </a:rPr>
              <a:t>growth models</a:t>
            </a:r>
          </a:p>
        </p:txBody>
      </p:sp>
      <p:sp>
        <p:nvSpPr>
          <p:cNvPr id="82" name="Jobb oldali kapcsos zárójel 81">
            <a:extLst>
              <a:ext uri="{FF2B5EF4-FFF2-40B4-BE49-F238E27FC236}">
                <a16:creationId xmlns:a16="http://schemas.microsoft.com/office/drawing/2014/main" id="{6790DC89-172B-4E39-AE5D-0FD8A3D1D6C9}"/>
              </a:ext>
            </a:extLst>
          </p:cNvPr>
          <p:cNvSpPr/>
          <p:nvPr/>
        </p:nvSpPr>
        <p:spPr>
          <a:xfrm>
            <a:off x="6516288" y="1556792"/>
            <a:ext cx="221536" cy="1584176"/>
          </a:xfrm>
          <a:prstGeom prst="rightBrace">
            <a:avLst/>
          </a:prstGeom>
          <a:ln w="28575">
            <a:solidFill>
              <a:srgbClr val="9876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3" name="Jobb oldali kapcsos zárójel 82">
            <a:extLst>
              <a:ext uri="{FF2B5EF4-FFF2-40B4-BE49-F238E27FC236}">
                <a16:creationId xmlns:a16="http://schemas.microsoft.com/office/drawing/2014/main" id="{4AD218A1-6EB7-4750-BFCD-ACA7BA32A2C5}"/>
              </a:ext>
            </a:extLst>
          </p:cNvPr>
          <p:cNvSpPr/>
          <p:nvPr/>
        </p:nvSpPr>
        <p:spPr>
          <a:xfrm>
            <a:off x="6516216" y="3430167"/>
            <a:ext cx="221608" cy="1222969"/>
          </a:xfrm>
          <a:prstGeom prst="rightBrace">
            <a:avLst/>
          </a:prstGeom>
          <a:ln w="28575">
            <a:solidFill>
              <a:srgbClr val="9876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3347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églalap 51"/>
          <p:cNvSpPr/>
          <p:nvPr/>
        </p:nvSpPr>
        <p:spPr>
          <a:xfrm>
            <a:off x="0" y="6416411"/>
            <a:ext cx="9135800" cy="446721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Jobbra nyíl 3"/>
          <p:cNvSpPr/>
          <p:nvPr/>
        </p:nvSpPr>
        <p:spPr>
          <a:xfrm>
            <a:off x="0" y="326"/>
            <a:ext cx="9144000" cy="864096"/>
          </a:xfrm>
          <a:prstGeom prst="rightArrow">
            <a:avLst>
              <a:gd name="adj1" fmla="val 69240"/>
              <a:gd name="adj2" fmla="val 52124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Protocol based </a:t>
            </a: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vs discrete-time controller based 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treatments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58" name="Picture 29" descr="C:\Users\johanna\Downloads\erc_logo_233px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589" r="43974" b="7279"/>
          <a:stretch>
            <a:fillRect/>
          </a:stretch>
        </p:blipFill>
        <p:spPr bwMode="auto">
          <a:xfrm>
            <a:off x="8132024" y="5949280"/>
            <a:ext cx="918462" cy="900000"/>
          </a:xfrm>
          <a:prstGeom prst="rect">
            <a:avLst/>
          </a:prstGeom>
          <a:noFill/>
        </p:spPr>
      </p:pic>
      <p:pic>
        <p:nvPicPr>
          <p:cNvPr id="59" name="Kép 5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923" y="5933262"/>
            <a:ext cx="1371753" cy="972000"/>
          </a:xfrm>
          <a:prstGeom prst="rect">
            <a:avLst/>
          </a:prstGeom>
        </p:spPr>
      </p:pic>
      <p:sp>
        <p:nvSpPr>
          <p:cNvPr id="76" name="Szövegdoboz 75"/>
          <p:cNvSpPr txBox="1">
            <a:spLocks noChangeArrowheads="1"/>
          </p:cNvSpPr>
          <p:nvPr/>
        </p:nvSpPr>
        <p:spPr bwMode="auto">
          <a:xfrm>
            <a:off x="34925" y="6525344"/>
            <a:ext cx="67999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fld id="{3CFA12F5-8AFB-4BFD-9587-505FB91A10E0}" type="slidenum">
              <a:rPr lang="en-US" altLang="hu-HU" sz="1600" smtClean="0">
                <a:solidFill>
                  <a:schemeClr val="bg1"/>
                </a:solidFill>
                <a:latin typeface="+mn-lt"/>
              </a:rPr>
              <a:t>66</a:t>
            </a:fld>
            <a:r>
              <a:rPr lang="en-US" altLang="hu-HU" sz="1600" dirty="0" smtClean="0">
                <a:solidFill>
                  <a:schemeClr val="bg1"/>
                </a:solidFill>
                <a:latin typeface="+mn-lt"/>
              </a:rPr>
              <a:t>/</a:t>
            </a:r>
            <a:r>
              <a:rPr lang="hu-HU" altLang="hu-HU" sz="1600" dirty="0" smtClean="0">
                <a:solidFill>
                  <a:schemeClr val="bg1"/>
                </a:solidFill>
                <a:latin typeface="+mn-lt"/>
              </a:rPr>
              <a:t>78</a:t>
            </a:r>
            <a:endParaRPr lang="en-US" altLang="hu-HU" sz="1600" dirty="0" smtClean="0">
              <a:solidFill>
                <a:schemeClr val="bg1"/>
              </a:solidFill>
              <a:latin typeface="+mn-lt"/>
            </a:endParaRPr>
          </a:p>
        </p:txBody>
      </p:sp>
      <p:grpSp>
        <p:nvGrpSpPr>
          <p:cNvPr id="13" name="Csoportba foglalás 12">
            <a:extLst>
              <a:ext uri="{FF2B5EF4-FFF2-40B4-BE49-F238E27FC236}">
                <a16:creationId xmlns:a16="http://schemas.microsoft.com/office/drawing/2014/main" id="{91789064-9B9A-46CB-8FB0-F09F6C65FCCA}"/>
              </a:ext>
            </a:extLst>
          </p:cNvPr>
          <p:cNvGrpSpPr/>
          <p:nvPr/>
        </p:nvGrpSpPr>
        <p:grpSpPr>
          <a:xfrm>
            <a:off x="5246334" y="1579544"/>
            <a:ext cx="3646146" cy="1777448"/>
            <a:chOff x="5246334" y="1340768"/>
            <a:chExt cx="3646146" cy="1777448"/>
          </a:xfrm>
        </p:grpSpPr>
        <p:grpSp>
          <p:nvGrpSpPr>
            <p:cNvPr id="14" name="Csoportba foglalás 13">
              <a:extLst>
                <a:ext uri="{FF2B5EF4-FFF2-40B4-BE49-F238E27FC236}">
                  <a16:creationId xmlns:a16="http://schemas.microsoft.com/office/drawing/2014/main" id="{64100241-225E-491B-BF83-C56881D3B46E}"/>
                </a:ext>
              </a:extLst>
            </p:cNvPr>
            <p:cNvGrpSpPr/>
            <p:nvPr/>
          </p:nvGrpSpPr>
          <p:grpSpPr>
            <a:xfrm>
              <a:off x="5580112" y="2060848"/>
              <a:ext cx="3312368" cy="617008"/>
              <a:chOff x="4716016" y="4036128"/>
              <a:chExt cx="3312368" cy="617008"/>
            </a:xfrm>
          </p:grpSpPr>
          <p:cxnSp>
            <p:nvCxnSpPr>
              <p:cNvPr id="20" name="Egyenes összekötő nyíllal 19">
                <a:extLst>
                  <a:ext uri="{FF2B5EF4-FFF2-40B4-BE49-F238E27FC236}">
                    <a16:creationId xmlns:a16="http://schemas.microsoft.com/office/drawing/2014/main" id="{10CD8F5C-3E03-4836-99BC-685B957EB53B}"/>
                  </a:ext>
                </a:extLst>
              </p:cNvPr>
              <p:cNvCxnSpPr/>
              <p:nvPr/>
            </p:nvCxnSpPr>
            <p:spPr>
              <a:xfrm>
                <a:off x="4716016" y="4149080"/>
                <a:ext cx="3168352" cy="0"/>
              </a:xfrm>
              <a:prstGeom prst="straightConnector1">
                <a:avLst/>
              </a:prstGeom>
              <a:ln w="28575">
                <a:tailEnd type="arrow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1" name="Egyenes összekötő 20">
                <a:extLst>
                  <a:ext uri="{FF2B5EF4-FFF2-40B4-BE49-F238E27FC236}">
                    <a16:creationId xmlns:a16="http://schemas.microsoft.com/office/drawing/2014/main" id="{5DC2B256-791A-4F8D-8911-80F76044063E}"/>
                  </a:ext>
                </a:extLst>
              </p:cNvPr>
              <p:cNvCxnSpPr/>
              <p:nvPr/>
            </p:nvCxnSpPr>
            <p:spPr>
              <a:xfrm>
                <a:off x="4932040" y="4046008"/>
                <a:ext cx="0" cy="216024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2" name="Egyenes összekötő 21">
                <a:extLst>
                  <a:ext uri="{FF2B5EF4-FFF2-40B4-BE49-F238E27FC236}">
                    <a16:creationId xmlns:a16="http://schemas.microsoft.com/office/drawing/2014/main" id="{5A81CBB5-C8C6-42EC-A9D5-DA17ACAAACC4}"/>
                  </a:ext>
                </a:extLst>
              </p:cNvPr>
              <p:cNvCxnSpPr/>
              <p:nvPr/>
            </p:nvCxnSpPr>
            <p:spPr>
              <a:xfrm>
                <a:off x="5233720" y="4046008"/>
                <a:ext cx="0" cy="216024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3" name="Egyenes összekötő 22">
                <a:extLst>
                  <a:ext uri="{FF2B5EF4-FFF2-40B4-BE49-F238E27FC236}">
                    <a16:creationId xmlns:a16="http://schemas.microsoft.com/office/drawing/2014/main" id="{763EE202-9A65-43FB-8B4F-204FED8D5B70}"/>
                  </a:ext>
                </a:extLst>
              </p:cNvPr>
              <p:cNvCxnSpPr/>
              <p:nvPr/>
            </p:nvCxnSpPr>
            <p:spPr>
              <a:xfrm>
                <a:off x="5508104" y="4049776"/>
                <a:ext cx="0" cy="216024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4" name="Egyenes összekötő 23">
                <a:extLst>
                  <a:ext uri="{FF2B5EF4-FFF2-40B4-BE49-F238E27FC236}">
                    <a16:creationId xmlns:a16="http://schemas.microsoft.com/office/drawing/2014/main" id="{A8E359D0-4132-4FC8-8F95-556CAB5F764C}"/>
                  </a:ext>
                </a:extLst>
              </p:cNvPr>
              <p:cNvCxnSpPr/>
              <p:nvPr/>
            </p:nvCxnSpPr>
            <p:spPr>
              <a:xfrm>
                <a:off x="5796136" y="4049776"/>
                <a:ext cx="0" cy="216024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5" name="Egyenes összekötő 24">
                <a:extLst>
                  <a:ext uri="{FF2B5EF4-FFF2-40B4-BE49-F238E27FC236}">
                    <a16:creationId xmlns:a16="http://schemas.microsoft.com/office/drawing/2014/main" id="{48EDD5FA-CF09-48D4-93E8-BB2838BD554F}"/>
                  </a:ext>
                </a:extLst>
              </p:cNvPr>
              <p:cNvCxnSpPr/>
              <p:nvPr/>
            </p:nvCxnSpPr>
            <p:spPr>
              <a:xfrm>
                <a:off x="6084168" y="4049776"/>
                <a:ext cx="0" cy="216024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6" name="Egyenes összekötő 25">
                <a:extLst>
                  <a:ext uri="{FF2B5EF4-FFF2-40B4-BE49-F238E27FC236}">
                    <a16:creationId xmlns:a16="http://schemas.microsoft.com/office/drawing/2014/main" id="{095CD258-9DD4-4DA5-A295-51CF5FB289D0}"/>
                  </a:ext>
                </a:extLst>
              </p:cNvPr>
              <p:cNvCxnSpPr/>
              <p:nvPr/>
            </p:nvCxnSpPr>
            <p:spPr>
              <a:xfrm>
                <a:off x="6341136" y="4046008"/>
                <a:ext cx="0" cy="216024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7" name="Egyenes összekötő 26">
                <a:extLst>
                  <a:ext uri="{FF2B5EF4-FFF2-40B4-BE49-F238E27FC236}">
                    <a16:creationId xmlns:a16="http://schemas.microsoft.com/office/drawing/2014/main" id="{82CCEAD1-FCB7-4677-B21E-FB97BA203DDE}"/>
                  </a:ext>
                </a:extLst>
              </p:cNvPr>
              <p:cNvCxnSpPr/>
              <p:nvPr/>
            </p:nvCxnSpPr>
            <p:spPr>
              <a:xfrm>
                <a:off x="6642816" y="4046008"/>
                <a:ext cx="0" cy="216024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8" name="Egyenes összekötő 27">
                <a:extLst>
                  <a:ext uri="{FF2B5EF4-FFF2-40B4-BE49-F238E27FC236}">
                    <a16:creationId xmlns:a16="http://schemas.microsoft.com/office/drawing/2014/main" id="{46C42917-EEBF-4789-A194-7A1DC710A501}"/>
                  </a:ext>
                </a:extLst>
              </p:cNvPr>
              <p:cNvCxnSpPr/>
              <p:nvPr/>
            </p:nvCxnSpPr>
            <p:spPr>
              <a:xfrm>
                <a:off x="6917200" y="4036128"/>
                <a:ext cx="0" cy="216024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9" name="Egyenes összekötő 28">
                <a:extLst>
                  <a:ext uri="{FF2B5EF4-FFF2-40B4-BE49-F238E27FC236}">
                    <a16:creationId xmlns:a16="http://schemas.microsoft.com/office/drawing/2014/main" id="{332EDEE1-740B-43F6-BD9A-015A79D532FF}"/>
                  </a:ext>
                </a:extLst>
              </p:cNvPr>
              <p:cNvCxnSpPr/>
              <p:nvPr/>
            </p:nvCxnSpPr>
            <p:spPr>
              <a:xfrm>
                <a:off x="7205232" y="4036128"/>
                <a:ext cx="0" cy="216024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0" name="Egyenes összekötő 29">
                <a:extLst>
                  <a:ext uri="{FF2B5EF4-FFF2-40B4-BE49-F238E27FC236}">
                    <a16:creationId xmlns:a16="http://schemas.microsoft.com/office/drawing/2014/main" id="{E496816B-870D-4785-9B6D-7C56BD768AD5}"/>
                  </a:ext>
                </a:extLst>
              </p:cNvPr>
              <p:cNvCxnSpPr/>
              <p:nvPr/>
            </p:nvCxnSpPr>
            <p:spPr>
              <a:xfrm>
                <a:off x="7493264" y="4036128"/>
                <a:ext cx="0" cy="216024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1" name="Szövegdoboz 30">
                <a:extLst>
                  <a:ext uri="{FF2B5EF4-FFF2-40B4-BE49-F238E27FC236}">
                    <a16:creationId xmlns:a16="http://schemas.microsoft.com/office/drawing/2014/main" id="{C351D22B-E666-45DE-98AC-8B81A1208C3E}"/>
                  </a:ext>
                </a:extLst>
              </p:cNvPr>
              <p:cNvSpPr txBox="1"/>
              <p:nvPr/>
            </p:nvSpPr>
            <p:spPr>
              <a:xfrm>
                <a:off x="6800163" y="4283804"/>
                <a:ext cx="122822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time (days)</a:t>
                </a:r>
                <a:endParaRPr lang="en-US" dirty="0"/>
              </a:p>
            </p:txBody>
          </p:sp>
        </p:grpSp>
        <p:pic>
          <p:nvPicPr>
            <p:cNvPr id="15" name="Picture 4" descr="Medicine icons set vector">
              <a:extLst>
                <a:ext uri="{FF2B5EF4-FFF2-40B4-BE49-F238E27FC236}">
                  <a16:creationId xmlns:a16="http://schemas.microsoft.com/office/drawing/2014/main" id="{6E905E75-B707-41A5-9FFC-C8DA4BA89C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5968" r="64190" b="73540"/>
            <a:stretch>
              <a:fillRect/>
            </a:stretch>
          </p:blipFill>
          <p:spPr bwMode="auto">
            <a:xfrm rot="16200000" flipV="1">
              <a:off x="5220446" y="1366656"/>
              <a:ext cx="776658" cy="724881"/>
            </a:xfrm>
            <a:prstGeom prst="rect">
              <a:avLst/>
            </a:prstGeom>
            <a:noFill/>
          </p:spPr>
        </p:pic>
        <p:pic>
          <p:nvPicPr>
            <p:cNvPr id="16" name="Picture 4" descr="Medicine icons set vector">
              <a:extLst>
                <a:ext uri="{FF2B5EF4-FFF2-40B4-BE49-F238E27FC236}">
                  <a16:creationId xmlns:a16="http://schemas.microsoft.com/office/drawing/2014/main" id="{4FE60914-8C24-4B14-A4FE-927CC08271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5968" r="64190" b="73540"/>
            <a:stretch>
              <a:fillRect/>
            </a:stretch>
          </p:blipFill>
          <p:spPr bwMode="auto">
            <a:xfrm rot="16200000" flipV="1">
              <a:off x="6125486" y="1366657"/>
              <a:ext cx="776658" cy="724881"/>
            </a:xfrm>
            <a:prstGeom prst="rect">
              <a:avLst/>
            </a:prstGeom>
            <a:noFill/>
          </p:spPr>
        </p:pic>
        <p:pic>
          <p:nvPicPr>
            <p:cNvPr id="17" name="Picture 4" descr="Medicine icons set vector">
              <a:extLst>
                <a:ext uri="{FF2B5EF4-FFF2-40B4-BE49-F238E27FC236}">
                  <a16:creationId xmlns:a16="http://schemas.microsoft.com/office/drawing/2014/main" id="{9ACD0CE2-838F-4992-8354-6805A081A5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5968" r="64190" b="73540"/>
            <a:stretch>
              <a:fillRect/>
            </a:stretch>
          </p:blipFill>
          <p:spPr bwMode="auto">
            <a:xfrm rot="16200000" flipV="1">
              <a:off x="6922376" y="1366657"/>
              <a:ext cx="776658" cy="724881"/>
            </a:xfrm>
            <a:prstGeom prst="rect">
              <a:avLst/>
            </a:prstGeom>
            <a:noFill/>
          </p:spPr>
        </p:pic>
        <p:pic>
          <p:nvPicPr>
            <p:cNvPr id="18" name="Picture 4" descr="Medicine icons set vector">
              <a:extLst>
                <a:ext uri="{FF2B5EF4-FFF2-40B4-BE49-F238E27FC236}">
                  <a16:creationId xmlns:a16="http://schemas.microsoft.com/office/drawing/2014/main" id="{16DC06D0-8742-4A21-8C8D-82A442AD76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5968" r="64190" b="73540"/>
            <a:stretch>
              <a:fillRect/>
            </a:stretch>
          </p:blipFill>
          <p:spPr bwMode="auto">
            <a:xfrm rot="16200000" flipV="1">
              <a:off x="7786471" y="1366656"/>
              <a:ext cx="776658" cy="724881"/>
            </a:xfrm>
            <a:prstGeom prst="rect">
              <a:avLst/>
            </a:prstGeom>
            <a:noFill/>
          </p:spPr>
        </p:pic>
        <p:pic>
          <p:nvPicPr>
            <p:cNvPr id="19" name="Picture 10" descr="D:\Desktop\Johi\Munka\Egyetem\9. szemeszter\Cikkeim\SMC\abrak\protocols.png">
              <a:extLst>
                <a:ext uri="{FF2B5EF4-FFF2-40B4-BE49-F238E27FC236}">
                  <a16:creationId xmlns:a16="http://schemas.microsoft.com/office/drawing/2014/main" id="{AFDD4014-5AC7-477C-88BF-8074732082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4512" t="55403" r="49884" b="34570"/>
            <a:stretch>
              <a:fillRect/>
            </a:stretch>
          </p:blipFill>
          <p:spPr bwMode="auto">
            <a:xfrm>
              <a:off x="5652120" y="2564904"/>
              <a:ext cx="3024336" cy="553312"/>
            </a:xfrm>
            <a:prstGeom prst="rect">
              <a:avLst/>
            </a:prstGeom>
            <a:noFill/>
          </p:spPr>
        </p:pic>
      </p:grpSp>
      <p:sp>
        <p:nvSpPr>
          <p:cNvPr id="32" name="Szövegdoboz 31">
            <a:extLst>
              <a:ext uri="{FF2B5EF4-FFF2-40B4-BE49-F238E27FC236}">
                <a16:creationId xmlns:a16="http://schemas.microsoft.com/office/drawing/2014/main" id="{314CA702-DDD7-4E48-B1F8-0E80E0CA5716}"/>
              </a:ext>
            </a:extLst>
          </p:cNvPr>
          <p:cNvSpPr txBox="1"/>
          <p:nvPr/>
        </p:nvSpPr>
        <p:spPr>
          <a:xfrm>
            <a:off x="107504" y="836712"/>
            <a:ext cx="41824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B00000"/>
                </a:solidFill>
              </a:rPr>
              <a:t>Protocol based cancer therapies</a:t>
            </a:r>
          </a:p>
        </p:txBody>
      </p:sp>
      <p:sp>
        <p:nvSpPr>
          <p:cNvPr id="33" name="Szövegdoboz 32">
            <a:extLst>
              <a:ext uri="{FF2B5EF4-FFF2-40B4-BE49-F238E27FC236}">
                <a16:creationId xmlns:a16="http://schemas.microsoft.com/office/drawing/2014/main" id="{16BBD783-433C-45A5-A612-DFFD410672AA}"/>
              </a:ext>
            </a:extLst>
          </p:cNvPr>
          <p:cNvSpPr txBox="1"/>
          <p:nvPr/>
        </p:nvSpPr>
        <p:spPr>
          <a:xfrm>
            <a:off x="107504" y="1247191"/>
            <a:ext cx="555036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/>
            <a:r>
              <a:rPr lang="en-US" sz="2200" dirty="0" smtClean="0">
                <a:solidFill>
                  <a:srgbClr val="98762F"/>
                </a:solidFill>
              </a:rPr>
              <a:t>1. intermittent bolus doses (BD) administration</a:t>
            </a:r>
            <a:endParaRPr lang="en-US" sz="2200" dirty="0">
              <a:solidFill>
                <a:srgbClr val="98762F"/>
              </a:solidFill>
            </a:endParaRPr>
          </a:p>
        </p:txBody>
      </p:sp>
      <p:sp>
        <p:nvSpPr>
          <p:cNvPr id="34" name="Szövegdoboz 33">
            <a:extLst>
              <a:ext uri="{FF2B5EF4-FFF2-40B4-BE49-F238E27FC236}">
                <a16:creationId xmlns:a16="http://schemas.microsoft.com/office/drawing/2014/main" id="{C0092E2B-8679-4C1B-A604-604F99C8BF3A}"/>
              </a:ext>
            </a:extLst>
          </p:cNvPr>
          <p:cNvSpPr txBox="1"/>
          <p:nvPr/>
        </p:nvSpPr>
        <p:spPr>
          <a:xfrm>
            <a:off x="264804" y="1652991"/>
            <a:ext cx="54006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US" sz="2000" dirty="0" smtClean="0"/>
              <a:t> patient receives drug on given days </a:t>
            </a:r>
          </a:p>
          <a:p>
            <a:pPr>
              <a:buFont typeface="Wingdings" pitchFamily="2" charset="2"/>
              <a:buChar char="ü"/>
            </a:pPr>
            <a:r>
              <a:rPr lang="en-US" sz="2000" dirty="0" smtClean="0"/>
              <a:t> therapy has rest periods </a:t>
            </a:r>
          </a:p>
          <a:p>
            <a:pPr>
              <a:buFont typeface="Wingdings" pitchFamily="2" charset="2"/>
              <a:buChar char="ü"/>
            </a:pPr>
            <a:r>
              <a:rPr lang="en-US" sz="2000" dirty="0" smtClean="0"/>
              <a:t> types: </a:t>
            </a:r>
          </a:p>
          <a:p>
            <a:pPr marL="800100" lvl="1" indent="-342900">
              <a:buFont typeface="+mj-lt"/>
              <a:buAutoNum type="alphaLcParenR"/>
            </a:pPr>
            <a:r>
              <a:rPr lang="en-US" sz="2000" dirty="0" smtClean="0">
                <a:solidFill>
                  <a:schemeClr val="accent3">
                    <a:lumMod val="75000"/>
                  </a:schemeClr>
                </a:solidFill>
              </a:rPr>
              <a:t>maximum tolerated dose (BD MTD)</a:t>
            </a:r>
            <a:r>
              <a:rPr lang="en-US" sz="2000" dirty="0" smtClean="0"/>
              <a:t> 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high dose injections with extended rest periods</a:t>
            </a:r>
          </a:p>
          <a:p>
            <a:pPr marL="800100" lvl="1" indent="-342900">
              <a:buFont typeface="+mj-lt"/>
              <a:buAutoNum type="alphaLcParenR"/>
            </a:pPr>
            <a:r>
              <a:rPr lang="en-US" sz="2000" dirty="0" smtClean="0">
                <a:solidFill>
                  <a:schemeClr val="accent3">
                    <a:lumMod val="75000"/>
                  </a:schemeClr>
                </a:solidFill>
              </a:rPr>
              <a:t>bolus dose (BD)</a:t>
            </a:r>
            <a:r>
              <a:rPr lang="en-US" sz="2000" dirty="0" smtClean="0"/>
              <a:t> 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lower dose injections with shorter rest periods</a:t>
            </a:r>
          </a:p>
          <a:p>
            <a:pPr marL="800100" lvl="1" indent="-342900">
              <a:buFont typeface="+mj-lt"/>
              <a:buAutoNum type="alphaLcParenR"/>
            </a:pPr>
            <a:r>
              <a:rPr lang="en-US" sz="2000" dirty="0" smtClean="0">
                <a:solidFill>
                  <a:schemeClr val="accent3">
                    <a:lumMod val="75000"/>
                  </a:schemeClr>
                </a:solidFill>
              </a:rPr>
              <a:t>low-dose metronomic (LDM) regimen</a:t>
            </a:r>
          </a:p>
          <a:p>
            <a:pPr marL="1257300" lvl="2" indent="-342900">
              <a:buFont typeface="Arial" pitchFamily="34" charset="0"/>
              <a:buChar char="•"/>
            </a:pPr>
            <a:r>
              <a:rPr lang="en-US" sz="2000" dirty="0" smtClean="0"/>
              <a:t>low doses over prolonged periods without extended rest periods</a:t>
            </a:r>
            <a:endParaRPr lang="en-US" sz="2000" dirty="0"/>
          </a:p>
        </p:txBody>
      </p:sp>
      <p:sp>
        <p:nvSpPr>
          <p:cNvPr id="35" name="Szövegdoboz 34">
            <a:extLst>
              <a:ext uri="{FF2B5EF4-FFF2-40B4-BE49-F238E27FC236}">
                <a16:creationId xmlns:a16="http://schemas.microsoft.com/office/drawing/2014/main" id="{51287AA2-F82A-4D00-A99E-B4DDB0551983}"/>
              </a:ext>
            </a:extLst>
          </p:cNvPr>
          <p:cNvSpPr txBox="1"/>
          <p:nvPr/>
        </p:nvSpPr>
        <p:spPr>
          <a:xfrm>
            <a:off x="107504" y="5398562"/>
            <a:ext cx="439940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/>
            <a:r>
              <a:rPr lang="en-US" sz="2200" dirty="0" smtClean="0">
                <a:solidFill>
                  <a:srgbClr val="98762F"/>
                </a:solidFill>
              </a:rPr>
              <a:t>2. continuous infusion therapy (</a:t>
            </a:r>
            <a:r>
              <a:rPr lang="en-US" sz="2200" dirty="0" err="1" smtClean="0">
                <a:solidFill>
                  <a:srgbClr val="98762F"/>
                </a:solidFill>
              </a:rPr>
              <a:t>cont</a:t>
            </a:r>
            <a:r>
              <a:rPr lang="en-US" sz="2200" dirty="0" smtClean="0">
                <a:solidFill>
                  <a:srgbClr val="98762F"/>
                </a:solidFill>
              </a:rPr>
              <a:t>)</a:t>
            </a:r>
            <a:endParaRPr lang="en-US" sz="2200" dirty="0">
              <a:solidFill>
                <a:srgbClr val="98762F"/>
              </a:solidFill>
            </a:endParaRPr>
          </a:p>
        </p:txBody>
      </p:sp>
      <p:pic>
        <p:nvPicPr>
          <p:cNvPr id="36" name="Picture 11" descr="D:\Desktop\Johi\Munka\Egyetem\9. szemeszter\Cikkeim\SMC\abrak\protocols.png">
            <a:extLst>
              <a:ext uri="{FF2B5EF4-FFF2-40B4-BE49-F238E27FC236}">
                <a16:creationId xmlns:a16="http://schemas.microsoft.com/office/drawing/2014/main" id="{A5D6D7C7-72AB-453F-BBD6-DE7AA8F5F1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 l="18921" t="81351" r="48164" b="13325"/>
          <a:stretch>
            <a:fillRect/>
          </a:stretch>
        </p:blipFill>
        <p:spPr bwMode="auto">
          <a:xfrm>
            <a:off x="5570753" y="5563095"/>
            <a:ext cx="3168000" cy="314177"/>
          </a:xfrm>
          <a:prstGeom prst="rect">
            <a:avLst/>
          </a:prstGeom>
          <a:noFill/>
        </p:spPr>
      </p:pic>
      <p:pic>
        <p:nvPicPr>
          <p:cNvPr id="37" name="Picture 4" descr="Medicine icons set vector">
            <a:extLst>
              <a:ext uri="{FF2B5EF4-FFF2-40B4-BE49-F238E27FC236}">
                <a16:creationId xmlns:a16="http://schemas.microsoft.com/office/drawing/2014/main" id="{336BE408-2ED3-40A8-929D-B1E88E22DC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1937" t="49139" r="70158" b="28181"/>
          <a:stretch>
            <a:fillRect/>
          </a:stretch>
        </p:blipFill>
        <p:spPr bwMode="auto">
          <a:xfrm>
            <a:off x="5508104" y="4338959"/>
            <a:ext cx="504056" cy="672075"/>
          </a:xfrm>
          <a:prstGeom prst="rect">
            <a:avLst/>
          </a:prstGeom>
          <a:noFill/>
        </p:spPr>
      </p:pic>
      <p:grpSp>
        <p:nvGrpSpPr>
          <p:cNvPr id="38" name="Csoportba foglalás 51">
            <a:extLst>
              <a:ext uri="{FF2B5EF4-FFF2-40B4-BE49-F238E27FC236}">
                <a16:creationId xmlns:a16="http://schemas.microsoft.com/office/drawing/2014/main" id="{29F782DF-F2DF-428A-A56F-B26A134B859C}"/>
              </a:ext>
            </a:extLst>
          </p:cNvPr>
          <p:cNvGrpSpPr/>
          <p:nvPr/>
        </p:nvGrpSpPr>
        <p:grpSpPr>
          <a:xfrm>
            <a:off x="5580112" y="5087961"/>
            <a:ext cx="3312368" cy="617008"/>
            <a:chOff x="4716016" y="4036128"/>
            <a:chExt cx="3312368" cy="617008"/>
          </a:xfrm>
        </p:grpSpPr>
        <p:cxnSp>
          <p:nvCxnSpPr>
            <p:cNvPr id="39" name="Egyenes összekötő nyíllal 38">
              <a:extLst>
                <a:ext uri="{FF2B5EF4-FFF2-40B4-BE49-F238E27FC236}">
                  <a16:creationId xmlns:a16="http://schemas.microsoft.com/office/drawing/2014/main" id="{D47D6CE9-6F79-441C-98F7-54466DFB4BD8}"/>
                </a:ext>
              </a:extLst>
            </p:cNvPr>
            <p:cNvCxnSpPr/>
            <p:nvPr/>
          </p:nvCxnSpPr>
          <p:spPr>
            <a:xfrm>
              <a:off x="4716016" y="4149080"/>
              <a:ext cx="3168352" cy="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0" name="Egyenes összekötő 39">
              <a:extLst>
                <a:ext uri="{FF2B5EF4-FFF2-40B4-BE49-F238E27FC236}">
                  <a16:creationId xmlns:a16="http://schemas.microsoft.com/office/drawing/2014/main" id="{18352A83-188D-42FC-8A89-A237D2E676E8}"/>
                </a:ext>
              </a:extLst>
            </p:cNvPr>
            <p:cNvCxnSpPr/>
            <p:nvPr/>
          </p:nvCxnSpPr>
          <p:spPr>
            <a:xfrm>
              <a:off x="4932040" y="4046008"/>
              <a:ext cx="0" cy="216024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1" name="Egyenes összekötő 40">
              <a:extLst>
                <a:ext uri="{FF2B5EF4-FFF2-40B4-BE49-F238E27FC236}">
                  <a16:creationId xmlns:a16="http://schemas.microsoft.com/office/drawing/2014/main" id="{749A6C58-1916-4F60-B945-2EC6B37609FE}"/>
                </a:ext>
              </a:extLst>
            </p:cNvPr>
            <p:cNvCxnSpPr/>
            <p:nvPr/>
          </p:nvCxnSpPr>
          <p:spPr>
            <a:xfrm>
              <a:off x="5233720" y="4046008"/>
              <a:ext cx="0" cy="216024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Egyenes összekötő 41">
              <a:extLst>
                <a:ext uri="{FF2B5EF4-FFF2-40B4-BE49-F238E27FC236}">
                  <a16:creationId xmlns:a16="http://schemas.microsoft.com/office/drawing/2014/main" id="{8016EEA6-E256-403E-924D-20B76ED407B7}"/>
                </a:ext>
              </a:extLst>
            </p:cNvPr>
            <p:cNvCxnSpPr/>
            <p:nvPr/>
          </p:nvCxnSpPr>
          <p:spPr>
            <a:xfrm>
              <a:off x="5508104" y="4049776"/>
              <a:ext cx="0" cy="216024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Egyenes összekötő 42">
              <a:extLst>
                <a:ext uri="{FF2B5EF4-FFF2-40B4-BE49-F238E27FC236}">
                  <a16:creationId xmlns:a16="http://schemas.microsoft.com/office/drawing/2014/main" id="{A1FA2B47-5455-44CB-8480-B059107F8EF9}"/>
                </a:ext>
              </a:extLst>
            </p:cNvPr>
            <p:cNvCxnSpPr/>
            <p:nvPr/>
          </p:nvCxnSpPr>
          <p:spPr>
            <a:xfrm>
              <a:off x="5796136" y="4049776"/>
              <a:ext cx="0" cy="216024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Egyenes összekötő 43">
              <a:extLst>
                <a:ext uri="{FF2B5EF4-FFF2-40B4-BE49-F238E27FC236}">
                  <a16:creationId xmlns:a16="http://schemas.microsoft.com/office/drawing/2014/main" id="{71AD9BFD-8B0C-41D0-B3EC-D81C1AAD8E27}"/>
                </a:ext>
              </a:extLst>
            </p:cNvPr>
            <p:cNvCxnSpPr/>
            <p:nvPr/>
          </p:nvCxnSpPr>
          <p:spPr>
            <a:xfrm>
              <a:off x="6084168" y="4049776"/>
              <a:ext cx="0" cy="216024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5" name="Egyenes összekötő 44">
              <a:extLst>
                <a:ext uri="{FF2B5EF4-FFF2-40B4-BE49-F238E27FC236}">
                  <a16:creationId xmlns:a16="http://schemas.microsoft.com/office/drawing/2014/main" id="{B6DC0199-8FCC-48AA-98AF-1A9D7DFB8E8D}"/>
                </a:ext>
              </a:extLst>
            </p:cNvPr>
            <p:cNvCxnSpPr/>
            <p:nvPr/>
          </p:nvCxnSpPr>
          <p:spPr>
            <a:xfrm>
              <a:off x="6341136" y="4046008"/>
              <a:ext cx="0" cy="216024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Egyenes összekötő 45">
              <a:extLst>
                <a:ext uri="{FF2B5EF4-FFF2-40B4-BE49-F238E27FC236}">
                  <a16:creationId xmlns:a16="http://schemas.microsoft.com/office/drawing/2014/main" id="{1525B658-1218-4345-AF40-9762EFF93C81}"/>
                </a:ext>
              </a:extLst>
            </p:cNvPr>
            <p:cNvCxnSpPr/>
            <p:nvPr/>
          </p:nvCxnSpPr>
          <p:spPr>
            <a:xfrm>
              <a:off x="6642816" y="4046008"/>
              <a:ext cx="0" cy="216024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Egyenes összekötő 46">
              <a:extLst>
                <a:ext uri="{FF2B5EF4-FFF2-40B4-BE49-F238E27FC236}">
                  <a16:creationId xmlns:a16="http://schemas.microsoft.com/office/drawing/2014/main" id="{49611AEF-9CE2-448E-BC37-61DD2B8FA1AA}"/>
                </a:ext>
              </a:extLst>
            </p:cNvPr>
            <p:cNvCxnSpPr/>
            <p:nvPr/>
          </p:nvCxnSpPr>
          <p:spPr>
            <a:xfrm>
              <a:off x="6917200" y="4036128"/>
              <a:ext cx="0" cy="216024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8" name="Egyenes összekötő 47">
              <a:extLst>
                <a:ext uri="{FF2B5EF4-FFF2-40B4-BE49-F238E27FC236}">
                  <a16:creationId xmlns:a16="http://schemas.microsoft.com/office/drawing/2014/main" id="{3B2CE6B9-F30C-4E5C-A070-7E56858D5633}"/>
                </a:ext>
              </a:extLst>
            </p:cNvPr>
            <p:cNvCxnSpPr/>
            <p:nvPr/>
          </p:nvCxnSpPr>
          <p:spPr>
            <a:xfrm>
              <a:off x="7205232" y="4036128"/>
              <a:ext cx="0" cy="216024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9" name="Egyenes összekötő 48">
              <a:extLst>
                <a:ext uri="{FF2B5EF4-FFF2-40B4-BE49-F238E27FC236}">
                  <a16:creationId xmlns:a16="http://schemas.microsoft.com/office/drawing/2014/main" id="{E224FB0A-C1F8-4048-AABB-00A75C6ABF2C}"/>
                </a:ext>
              </a:extLst>
            </p:cNvPr>
            <p:cNvCxnSpPr/>
            <p:nvPr/>
          </p:nvCxnSpPr>
          <p:spPr>
            <a:xfrm>
              <a:off x="7493264" y="4036128"/>
              <a:ext cx="0" cy="216024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0" name="Szövegdoboz 49">
              <a:extLst>
                <a:ext uri="{FF2B5EF4-FFF2-40B4-BE49-F238E27FC236}">
                  <a16:creationId xmlns:a16="http://schemas.microsoft.com/office/drawing/2014/main" id="{9A81B419-237B-4A4C-B2CE-0647345184EB}"/>
                </a:ext>
              </a:extLst>
            </p:cNvPr>
            <p:cNvSpPr txBox="1"/>
            <p:nvPr/>
          </p:nvSpPr>
          <p:spPr>
            <a:xfrm>
              <a:off x="6800163" y="4283804"/>
              <a:ext cx="12282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time (days)</a:t>
              </a:r>
              <a:endParaRPr lang="en-US" dirty="0"/>
            </a:p>
          </p:txBody>
        </p:sp>
      </p:grpSp>
      <p:cxnSp>
        <p:nvCxnSpPr>
          <p:cNvPr id="51" name="Egyenes összekötő nyíllal 50">
            <a:extLst>
              <a:ext uri="{FF2B5EF4-FFF2-40B4-BE49-F238E27FC236}">
                <a16:creationId xmlns:a16="http://schemas.microsoft.com/office/drawing/2014/main" id="{83EFF602-B827-43E3-BD96-4B711EE5520A}"/>
              </a:ext>
            </a:extLst>
          </p:cNvPr>
          <p:cNvCxnSpPr/>
          <p:nvPr/>
        </p:nvCxnSpPr>
        <p:spPr>
          <a:xfrm>
            <a:off x="5760132" y="4984889"/>
            <a:ext cx="262829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17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églalap 12"/>
          <p:cNvSpPr/>
          <p:nvPr/>
        </p:nvSpPr>
        <p:spPr>
          <a:xfrm>
            <a:off x="0" y="6416411"/>
            <a:ext cx="9135800" cy="446721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Jobbra nyíl 3"/>
          <p:cNvSpPr/>
          <p:nvPr/>
        </p:nvSpPr>
        <p:spPr>
          <a:xfrm>
            <a:off x="0" y="326"/>
            <a:ext cx="9144000" cy="864096"/>
          </a:xfrm>
          <a:prstGeom prst="rightArrow">
            <a:avLst>
              <a:gd name="adj1" fmla="val 69240"/>
              <a:gd name="adj2" fmla="val 52124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Protocol based </a:t>
            </a: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vs discrete-time controller based 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treatments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58" name="Picture 29" descr="C:\Users\johanna\Downloads\erc_logo_233px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589" r="43974" b="7279"/>
          <a:stretch>
            <a:fillRect/>
          </a:stretch>
        </p:blipFill>
        <p:spPr bwMode="auto">
          <a:xfrm>
            <a:off x="8132024" y="5949280"/>
            <a:ext cx="918462" cy="900000"/>
          </a:xfrm>
          <a:prstGeom prst="rect">
            <a:avLst/>
          </a:prstGeom>
          <a:noFill/>
        </p:spPr>
      </p:pic>
      <p:pic>
        <p:nvPicPr>
          <p:cNvPr id="59" name="Kép 5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923" y="5933262"/>
            <a:ext cx="1371753" cy="972000"/>
          </a:xfrm>
          <a:prstGeom prst="rect">
            <a:avLst/>
          </a:prstGeom>
        </p:spPr>
      </p:pic>
      <p:sp>
        <p:nvSpPr>
          <p:cNvPr id="76" name="Szövegdoboz 75"/>
          <p:cNvSpPr txBox="1">
            <a:spLocks noChangeArrowheads="1"/>
          </p:cNvSpPr>
          <p:nvPr/>
        </p:nvSpPr>
        <p:spPr bwMode="auto">
          <a:xfrm>
            <a:off x="34925" y="6525344"/>
            <a:ext cx="67999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fld id="{3CFA12F5-8AFB-4BFD-9587-505FB91A10E0}" type="slidenum">
              <a:rPr lang="en-US" altLang="hu-HU" sz="1600" smtClean="0">
                <a:solidFill>
                  <a:schemeClr val="bg1"/>
                </a:solidFill>
                <a:latin typeface="+mn-lt"/>
              </a:rPr>
              <a:t>67</a:t>
            </a:fld>
            <a:r>
              <a:rPr lang="en-US" altLang="hu-HU" sz="1600" dirty="0" smtClean="0">
                <a:solidFill>
                  <a:schemeClr val="bg1"/>
                </a:solidFill>
                <a:latin typeface="+mn-lt"/>
              </a:rPr>
              <a:t>/</a:t>
            </a:r>
            <a:r>
              <a:rPr lang="hu-HU" altLang="hu-HU" sz="1600" dirty="0" smtClean="0">
                <a:solidFill>
                  <a:schemeClr val="bg1"/>
                </a:solidFill>
                <a:latin typeface="+mn-lt"/>
              </a:rPr>
              <a:t>78</a:t>
            </a:r>
            <a:endParaRPr lang="en-US" altLang="hu-HU" sz="1600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2" name="Szövegdoboz 51">
            <a:extLst>
              <a:ext uri="{FF2B5EF4-FFF2-40B4-BE49-F238E27FC236}">
                <a16:creationId xmlns:a16="http://schemas.microsoft.com/office/drawing/2014/main" id="{6DF8C799-2CAD-4B60-AFB6-8ADA36024608}"/>
              </a:ext>
            </a:extLst>
          </p:cNvPr>
          <p:cNvSpPr txBox="1"/>
          <p:nvPr/>
        </p:nvSpPr>
        <p:spPr>
          <a:xfrm>
            <a:off x="107505" y="879103"/>
            <a:ext cx="90364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B00000"/>
                </a:solidFill>
              </a:rPr>
              <a:t>Discrete-time control containing state feedback, setpoint control, </a:t>
            </a:r>
            <a:r>
              <a:rPr lang="hu-HU" sz="2400" dirty="0">
                <a:solidFill>
                  <a:srgbClr val="B00000"/>
                </a:solidFill>
              </a:rPr>
              <a:t/>
            </a:r>
            <a:br>
              <a:rPr lang="hu-HU" sz="2400" dirty="0">
                <a:solidFill>
                  <a:srgbClr val="B00000"/>
                </a:solidFill>
              </a:rPr>
            </a:br>
            <a:r>
              <a:rPr lang="en-US" sz="2400" dirty="0">
                <a:solidFill>
                  <a:srgbClr val="B00000"/>
                </a:solidFill>
              </a:rPr>
              <a:t>actual state observer and load estimation</a:t>
            </a:r>
          </a:p>
        </p:txBody>
      </p:sp>
      <p:pic>
        <p:nvPicPr>
          <p:cNvPr id="53" name="Picture 2" descr="C:\Users\johanna\Desktop\Kép4.png">
            <a:extLst>
              <a:ext uri="{FF2B5EF4-FFF2-40B4-BE49-F238E27FC236}">
                <a16:creationId xmlns:a16="http://schemas.microsoft.com/office/drawing/2014/main" id="{9EFFBEE0-5EAA-427F-8C7C-DF32A648F8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592" y="2204864"/>
            <a:ext cx="9144000" cy="3175461"/>
          </a:xfrm>
          <a:prstGeom prst="rect">
            <a:avLst/>
          </a:prstGeom>
          <a:noFill/>
        </p:spPr>
      </p:pic>
      <p:sp>
        <p:nvSpPr>
          <p:cNvPr id="54" name="Szövegdoboz 53">
            <a:extLst>
              <a:ext uri="{FF2B5EF4-FFF2-40B4-BE49-F238E27FC236}">
                <a16:creationId xmlns:a16="http://schemas.microsoft.com/office/drawing/2014/main" id="{D2783D37-8BB4-48B4-98BF-46D88BDDFC7A}"/>
              </a:ext>
            </a:extLst>
          </p:cNvPr>
          <p:cNvSpPr txBox="1"/>
          <p:nvPr/>
        </p:nvSpPr>
        <p:spPr>
          <a:xfrm>
            <a:off x="107074" y="6191726"/>
            <a:ext cx="86413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J. Sápi, D.A. Drexler, L. </a:t>
            </a:r>
            <a:r>
              <a:rPr lang="en-US" sz="1100" dirty="0" smtClean="0"/>
              <a:t>Kovács</a:t>
            </a:r>
            <a:r>
              <a:rPr lang="hu-HU" sz="1100" dirty="0" smtClean="0"/>
              <a:t>, </a:t>
            </a:r>
            <a:r>
              <a:rPr lang="hu-HU" sz="1100" i="1" dirty="0" err="1" smtClean="0"/>
              <a:t>Acta</a:t>
            </a:r>
            <a:r>
              <a:rPr lang="hu-HU" sz="1100" i="1" dirty="0" smtClean="0"/>
              <a:t> </a:t>
            </a:r>
            <a:r>
              <a:rPr lang="hu-HU" sz="1100" i="1" dirty="0" err="1" smtClean="0"/>
              <a:t>Poly</a:t>
            </a:r>
            <a:r>
              <a:rPr lang="hu-HU" sz="1100" i="1" dirty="0" smtClean="0"/>
              <a:t> </a:t>
            </a:r>
            <a:r>
              <a:rPr lang="hu-HU" sz="1100" i="1" dirty="0" err="1" smtClean="0"/>
              <a:t>Hung</a:t>
            </a:r>
            <a:r>
              <a:rPr lang="hu-HU" sz="1100" dirty="0" smtClean="0"/>
              <a:t>, </a:t>
            </a:r>
            <a:r>
              <a:rPr lang="hu-HU" sz="1100" b="1" dirty="0" smtClean="0"/>
              <a:t>14</a:t>
            </a:r>
            <a:r>
              <a:rPr lang="hu-HU" sz="1100" dirty="0" smtClean="0"/>
              <a:t>(1):11-23</a:t>
            </a:r>
            <a:r>
              <a:rPr lang="hu-HU" sz="1100" dirty="0"/>
              <a:t>, 2017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709300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églalap 14"/>
          <p:cNvSpPr/>
          <p:nvPr/>
        </p:nvSpPr>
        <p:spPr>
          <a:xfrm>
            <a:off x="0" y="6416411"/>
            <a:ext cx="9135800" cy="446721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Jobbra nyíl 3"/>
          <p:cNvSpPr/>
          <p:nvPr/>
        </p:nvSpPr>
        <p:spPr>
          <a:xfrm>
            <a:off x="0" y="326"/>
            <a:ext cx="9144000" cy="864096"/>
          </a:xfrm>
          <a:prstGeom prst="rightArrow">
            <a:avLst>
              <a:gd name="adj1" fmla="val 69240"/>
              <a:gd name="adj2" fmla="val 52124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Protocol based </a:t>
            </a: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vs discrete-time controller based 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treatments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58" name="Picture 29" descr="C:\Users\johanna\Downloads\erc_logo_233px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589" r="43974" b="7279"/>
          <a:stretch>
            <a:fillRect/>
          </a:stretch>
        </p:blipFill>
        <p:spPr bwMode="auto">
          <a:xfrm>
            <a:off x="8132024" y="5949280"/>
            <a:ext cx="918462" cy="900000"/>
          </a:xfrm>
          <a:prstGeom prst="rect">
            <a:avLst/>
          </a:prstGeom>
          <a:noFill/>
        </p:spPr>
      </p:pic>
      <p:pic>
        <p:nvPicPr>
          <p:cNvPr id="59" name="Kép 5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923" y="5933262"/>
            <a:ext cx="1371753" cy="972000"/>
          </a:xfrm>
          <a:prstGeom prst="rect">
            <a:avLst/>
          </a:prstGeom>
        </p:spPr>
      </p:pic>
      <p:sp>
        <p:nvSpPr>
          <p:cNvPr id="76" name="Szövegdoboz 75"/>
          <p:cNvSpPr txBox="1">
            <a:spLocks noChangeArrowheads="1"/>
          </p:cNvSpPr>
          <p:nvPr/>
        </p:nvSpPr>
        <p:spPr bwMode="auto">
          <a:xfrm>
            <a:off x="34925" y="6525344"/>
            <a:ext cx="67999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fld id="{3CFA12F5-8AFB-4BFD-9587-505FB91A10E0}" type="slidenum">
              <a:rPr lang="en-US" altLang="hu-HU" sz="1600" smtClean="0">
                <a:solidFill>
                  <a:schemeClr val="bg1"/>
                </a:solidFill>
                <a:latin typeface="+mn-lt"/>
              </a:rPr>
              <a:t>68</a:t>
            </a:fld>
            <a:r>
              <a:rPr lang="en-US" altLang="hu-HU" sz="1600" dirty="0" smtClean="0">
                <a:solidFill>
                  <a:schemeClr val="bg1"/>
                </a:solidFill>
                <a:latin typeface="+mn-lt"/>
              </a:rPr>
              <a:t>/78</a:t>
            </a:r>
            <a:endParaRPr lang="en-US" altLang="hu-HU" sz="1600" dirty="0" smtClean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3" name="Picture 2" descr="D:\Desktop\Johi\Munka\Egyetem\9. szemeszter\Cikkeim\SMC\abrak\comparison_disc_prot.png">
            <a:extLst>
              <a:ext uri="{FF2B5EF4-FFF2-40B4-BE49-F238E27FC236}">
                <a16:creationId xmlns:a16="http://schemas.microsoft.com/office/drawing/2014/main" id="{CF335C40-2389-4439-A12D-267A634267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 l="4301" t="4957" r="20754"/>
          <a:stretch>
            <a:fillRect/>
          </a:stretch>
        </p:blipFill>
        <p:spPr bwMode="auto">
          <a:xfrm>
            <a:off x="251520" y="1340768"/>
            <a:ext cx="6273947" cy="4254319"/>
          </a:xfrm>
          <a:prstGeom prst="rect">
            <a:avLst/>
          </a:prstGeom>
          <a:noFill/>
        </p:spPr>
      </p:pic>
      <p:sp>
        <p:nvSpPr>
          <p:cNvPr id="14" name="Szövegdoboz 13">
            <a:extLst>
              <a:ext uri="{FF2B5EF4-FFF2-40B4-BE49-F238E27FC236}">
                <a16:creationId xmlns:a16="http://schemas.microsoft.com/office/drawing/2014/main" id="{D2783D37-8BB4-48B4-98BF-46D88BDDFC7A}"/>
              </a:ext>
            </a:extLst>
          </p:cNvPr>
          <p:cNvSpPr txBox="1"/>
          <p:nvPr/>
        </p:nvSpPr>
        <p:spPr>
          <a:xfrm>
            <a:off x="107074" y="6191726"/>
            <a:ext cx="86413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J. </a:t>
            </a:r>
            <a:r>
              <a:rPr lang="en-US" sz="1100" dirty="0" err="1" smtClean="0"/>
              <a:t>Sápi</a:t>
            </a:r>
            <a:r>
              <a:rPr lang="en-US" sz="1100" dirty="0" smtClean="0"/>
              <a:t>, D.A. Drexler, L. Kovács, </a:t>
            </a:r>
            <a:r>
              <a:rPr lang="en-US" sz="1100" i="1" dirty="0" err="1" smtClean="0"/>
              <a:t>Acta</a:t>
            </a:r>
            <a:r>
              <a:rPr lang="en-US" sz="1100" i="1" dirty="0" smtClean="0"/>
              <a:t> Poly Hung</a:t>
            </a:r>
            <a:r>
              <a:rPr lang="en-US" sz="1100" dirty="0" smtClean="0"/>
              <a:t>, </a:t>
            </a:r>
            <a:r>
              <a:rPr lang="en-US" sz="1100" b="1" dirty="0" smtClean="0"/>
              <a:t>14</a:t>
            </a:r>
            <a:r>
              <a:rPr lang="en-US" sz="1100" dirty="0" smtClean="0"/>
              <a:t>(1):11-23, 2017</a:t>
            </a:r>
            <a:endParaRPr lang="en-US" sz="1100" dirty="0"/>
          </a:p>
        </p:txBody>
      </p:sp>
      <p:sp>
        <p:nvSpPr>
          <p:cNvPr id="2" name="Szövegdoboz 1"/>
          <p:cNvSpPr txBox="1"/>
          <p:nvPr/>
        </p:nvSpPr>
        <p:spPr>
          <a:xfrm>
            <a:off x="6804248" y="1613699"/>
            <a:ext cx="216024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7188" indent="-357188"/>
            <a:r>
              <a:rPr lang="en-US" dirty="0" smtClean="0"/>
              <a:t>BD MTD – maximum tolerated dose</a:t>
            </a:r>
          </a:p>
          <a:p>
            <a:r>
              <a:rPr lang="en-US" dirty="0" smtClean="0"/>
              <a:t>BD – bolus doses</a:t>
            </a:r>
          </a:p>
          <a:p>
            <a:pPr marL="357188" indent="-357188"/>
            <a:r>
              <a:rPr lang="en-US" dirty="0" smtClean="0"/>
              <a:t>LDM – low-dose regimen</a:t>
            </a:r>
          </a:p>
          <a:p>
            <a:pPr marL="357188" indent="-357188"/>
            <a:r>
              <a:rPr lang="en-US" dirty="0" err="1" smtClean="0"/>
              <a:t>cont</a:t>
            </a:r>
            <a:r>
              <a:rPr lang="en-US" dirty="0" smtClean="0"/>
              <a:t> – continuous infusion therapy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5797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églalap 12"/>
          <p:cNvSpPr/>
          <p:nvPr/>
        </p:nvSpPr>
        <p:spPr>
          <a:xfrm>
            <a:off x="0" y="6416411"/>
            <a:ext cx="9135800" cy="446721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8" name="Picture 29" descr="C:\Users\johanna\Downloads\erc_logo_233px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589" r="43974" b="7279"/>
          <a:stretch>
            <a:fillRect/>
          </a:stretch>
        </p:blipFill>
        <p:spPr bwMode="auto">
          <a:xfrm>
            <a:off x="8132024" y="5949280"/>
            <a:ext cx="918462" cy="900000"/>
          </a:xfrm>
          <a:prstGeom prst="rect">
            <a:avLst/>
          </a:prstGeom>
          <a:noFill/>
        </p:spPr>
      </p:pic>
      <p:pic>
        <p:nvPicPr>
          <p:cNvPr id="59" name="Kép 5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923" y="5933262"/>
            <a:ext cx="1371753" cy="972000"/>
          </a:xfrm>
          <a:prstGeom prst="rect">
            <a:avLst/>
          </a:prstGeom>
        </p:spPr>
      </p:pic>
      <p:sp>
        <p:nvSpPr>
          <p:cNvPr id="76" name="Szövegdoboz 75"/>
          <p:cNvSpPr txBox="1">
            <a:spLocks noChangeArrowheads="1"/>
          </p:cNvSpPr>
          <p:nvPr/>
        </p:nvSpPr>
        <p:spPr bwMode="auto">
          <a:xfrm>
            <a:off x="34925" y="6525344"/>
            <a:ext cx="67999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fld id="{3CFA12F5-8AFB-4BFD-9587-505FB91A10E0}" type="slidenum">
              <a:rPr lang="en-US" altLang="hu-HU" sz="1600" smtClean="0">
                <a:solidFill>
                  <a:schemeClr val="bg1"/>
                </a:solidFill>
                <a:latin typeface="+mn-lt"/>
              </a:rPr>
              <a:t>69</a:t>
            </a:fld>
            <a:r>
              <a:rPr lang="en-US" altLang="hu-HU" sz="1600" dirty="0" smtClean="0">
                <a:solidFill>
                  <a:schemeClr val="bg1"/>
                </a:solidFill>
                <a:latin typeface="+mn-lt"/>
              </a:rPr>
              <a:t>/</a:t>
            </a:r>
            <a:r>
              <a:rPr lang="hu-HU" altLang="hu-HU" sz="1600" dirty="0" smtClean="0">
                <a:solidFill>
                  <a:schemeClr val="bg1"/>
                </a:solidFill>
                <a:latin typeface="+mn-lt"/>
              </a:rPr>
              <a:t>78</a:t>
            </a:r>
            <a:endParaRPr lang="en-US" altLang="hu-HU" sz="1600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4" name="Jobbra nyíl 13"/>
          <p:cNvSpPr/>
          <p:nvPr/>
        </p:nvSpPr>
        <p:spPr>
          <a:xfrm>
            <a:off x="0" y="326"/>
            <a:ext cx="9144000" cy="864096"/>
          </a:xfrm>
          <a:prstGeom prst="rightArrow">
            <a:avLst>
              <a:gd name="adj1" fmla="val 69240"/>
              <a:gd name="adj2" fmla="val 52124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Optimal discrete time control</a:t>
            </a:r>
          </a:p>
        </p:txBody>
      </p:sp>
      <p:sp>
        <p:nvSpPr>
          <p:cNvPr id="15" name="Szövegdoboz 14">
            <a:extLst>
              <a:ext uri="{FF2B5EF4-FFF2-40B4-BE49-F238E27FC236}">
                <a16:creationId xmlns:a16="http://schemas.microsoft.com/office/drawing/2014/main" id="{30050895-68AC-4FE3-94D9-FDDF8F2EB585}"/>
              </a:ext>
            </a:extLst>
          </p:cNvPr>
          <p:cNvSpPr txBox="1"/>
          <p:nvPr/>
        </p:nvSpPr>
        <p:spPr>
          <a:xfrm>
            <a:off x="107504" y="6191726"/>
            <a:ext cx="86004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D.A. Drexler, J. </a:t>
            </a:r>
            <a:r>
              <a:rPr lang="en-US" sz="1100" dirty="0" err="1" smtClean="0"/>
              <a:t>Sápi</a:t>
            </a:r>
            <a:r>
              <a:rPr lang="en-US" sz="1100" dirty="0" smtClean="0"/>
              <a:t>, L. Kovács, </a:t>
            </a:r>
            <a:r>
              <a:rPr lang="en-US" sz="1100" i="1" dirty="0" smtClean="0"/>
              <a:t>IFAC WC 2017</a:t>
            </a:r>
            <a:r>
              <a:rPr lang="en-US" sz="1100" dirty="0" smtClean="0"/>
              <a:t>, pp. 14046 - 14051, July 2017</a:t>
            </a:r>
            <a:endParaRPr lang="en-US" sz="1100" dirty="0"/>
          </a:p>
        </p:txBody>
      </p:sp>
      <p:sp>
        <p:nvSpPr>
          <p:cNvPr id="16" name="Szövegdoboz 15">
            <a:extLst>
              <a:ext uri="{FF2B5EF4-FFF2-40B4-BE49-F238E27FC236}">
                <a16:creationId xmlns:a16="http://schemas.microsoft.com/office/drawing/2014/main" id="{AABDFE13-ACB2-42E1-917B-1C9BD6108F0F}"/>
              </a:ext>
            </a:extLst>
          </p:cNvPr>
          <p:cNvSpPr txBox="1"/>
          <p:nvPr/>
        </p:nvSpPr>
        <p:spPr>
          <a:xfrm>
            <a:off x="107505" y="836712"/>
            <a:ext cx="9036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B00000"/>
                </a:solidFill>
              </a:rPr>
              <a:t>Tumor volumes and inhibitor levels with optimal drug injections </a:t>
            </a:r>
            <a:endParaRPr lang="en-US" sz="2400" dirty="0">
              <a:solidFill>
                <a:srgbClr val="B00000"/>
              </a:solidFill>
            </a:endParaRPr>
          </a:p>
        </p:txBody>
      </p:sp>
      <p:pic>
        <p:nvPicPr>
          <p:cNvPr id="17" name="Kép 16">
            <a:extLst>
              <a:ext uri="{FF2B5EF4-FFF2-40B4-BE49-F238E27FC236}">
                <a16:creationId xmlns:a16="http://schemas.microsoft.com/office/drawing/2014/main" id="{5EB0AF19-673C-4364-A0F0-CCC2F533F55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755"/>
          <a:stretch/>
        </p:blipFill>
        <p:spPr>
          <a:xfrm>
            <a:off x="514055" y="1541140"/>
            <a:ext cx="8077200" cy="4192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293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Jobbra nyíl 3"/>
          <p:cNvSpPr/>
          <p:nvPr/>
        </p:nvSpPr>
        <p:spPr>
          <a:xfrm>
            <a:off x="0" y="326"/>
            <a:ext cx="9144000" cy="864096"/>
          </a:xfrm>
          <a:prstGeom prst="rightArrow">
            <a:avLst>
              <a:gd name="adj1" fmla="val 69240"/>
              <a:gd name="adj2" fmla="val 52124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Industry 1.0</a:t>
            </a:r>
            <a:endParaRPr lang="en-US" dirty="0"/>
          </a:p>
        </p:txBody>
      </p:sp>
      <p:cxnSp>
        <p:nvCxnSpPr>
          <p:cNvPr id="21" name="直接箭头连接符 4"/>
          <p:cNvCxnSpPr/>
          <p:nvPr/>
        </p:nvCxnSpPr>
        <p:spPr bwMode="auto">
          <a:xfrm flipV="1">
            <a:off x="812800" y="6461125"/>
            <a:ext cx="7019925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>
            <a:outerShdw dist="17961" dir="2700000" algn="ctr" rotWithShape="0">
              <a:schemeClr val="tx1">
                <a:gamma/>
                <a:shade val="60000"/>
                <a:invGamma/>
              </a:schemeClr>
            </a:outerShdw>
          </a:effectLst>
        </p:spPr>
      </p:cxnSp>
      <p:cxnSp>
        <p:nvCxnSpPr>
          <p:cNvPr id="22" name="直接箭头连接符 5"/>
          <p:cNvCxnSpPr/>
          <p:nvPr/>
        </p:nvCxnSpPr>
        <p:spPr bwMode="auto">
          <a:xfrm flipV="1">
            <a:off x="7788275" y="1355725"/>
            <a:ext cx="0" cy="5040313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>
            <a:outerShdw dist="17961" dir="2700000" algn="ctr" rotWithShape="0">
              <a:schemeClr val="tx1">
                <a:gamma/>
                <a:shade val="60000"/>
                <a:invGamma/>
              </a:schemeClr>
            </a:outerShdw>
          </a:effectLst>
        </p:spPr>
      </p:cxnSp>
      <p:sp>
        <p:nvSpPr>
          <p:cNvPr id="23" name="文本框 9"/>
          <p:cNvSpPr txBox="1">
            <a:spLocks noChangeArrowheads="1"/>
          </p:cNvSpPr>
          <p:nvPr/>
        </p:nvSpPr>
        <p:spPr bwMode="auto">
          <a:xfrm>
            <a:off x="401638" y="6446838"/>
            <a:ext cx="10017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400" b="1" dirty="0" smtClean="0">
                <a:latin typeface="Times New Roman" pitchFamily="18" charset="0"/>
                <a:cs typeface="Times New Roman" pitchFamily="18" charset="0"/>
              </a:rPr>
              <a:t>1790s</a:t>
            </a:r>
            <a:endParaRPr lang="en-US" altLang="zh-CN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文本框 7"/>
          <p:cNvSpPr txBox="1"/>
          <p:nvPr/>
        </p:nvSpPr>
        <p:spPr>
          <a:xfrm>
            <a:off x="855663" y="5392738"/>
            <a:ext cx="1619250" cy="9398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>
            <a:spAutoFit/>
          </a:bodyPr>
          <a:lstStyle/>
          <a:p>
            <a:pPr algn="just">
              <a:defRPr/>
            </a:pP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Mechanical waving loom (1784)</a:t>
            </a:r>
          </a:p>
        </p:txBody>
      </p:sp>
      <p:sp>
        <p:nvSpPr>
          <p:cNvPr id="25" name="文本框 23"/>
          <p:cNvSpPr txBox="1">
            <a:spLocks noChangeArrowheads="1"/>
          </p:cNvSpPr>
          <p:nvPr/>
        </p:nvSpPr>
        <p:spPr bwMode="auto">
          <a:xfrm rot="10800000">
            <a:off x="7775595" y="1679575"/>
            <a:ext cx="553998" cy="368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400" b="1" dirty="0" smtClean="0">
                <a:latin typeface="Times New Roman" pitchFamily="18" charset="0"/>
                <a:cs typeface="Times New Roman" pitchFamily="18" charset="0"/>
              </a:rPr>
              <a:t>Degree of complexity</a:t>
            </a:r>
            <a:endParaRPr lang="en-US" altLang="zh-CN" sz="24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6" name="直接箭头连接符 45"/>
          <p:cNvCxnSpPr>
            <a:cxnSpLocks noChangeShapeType="1"/>
          </p:cNvCxnSpPr>
          <p:nvPr/>
        </p:nvCxnSpPr>
        <p:spPr bwMode="auto">
          <a:xfrm>
            <a:off x="844550" y="5389563"/>
            <a:ext cx="0" cy="1062037"/>
          </a:xfrm>
          <a:prstGeom prst="straightConnector1">
            <a:avLst/>
          </a:prstGeom>
          <a:noFill/>
          <a:ln w="38100" algn="ctr">
            <a:solidFill>
              <a:srgbClr val="00B05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7" name="文本框 12"/>
          <p:cNvSpPr txBox="1"/>
          <p:nvPr/>
        </p:nvSpPr>
        <p:spPr>
          <a:xfrm>
            <a:off x="958850" y="5076825"/>
            <a:ext cx="7226300" cy="13843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just"/>
            <a:r>
              <a:rPr lang="en-US" altLang="zh-CN" sz="2800" b="1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altLang="zh-CN" sz="2800" b="1" baseline="30000" dirty="0" smtClean="0">
                <a:latin typeface="Times New Roman" pitchFamily="18" charset="0"/>
                <a:cs typeface="Times New Roman" pitchFamily="18" charset="0"/>
              </a:rPr>
              <a:t>st</a:t>
            </a:r>
            <a:r>
              <a:rPr lang="en-US" altLang="zh-CN" sz="2800" b="1" dirty="0" smtClean="0">
                <a:latin typeface="Times New Roman" pitchFamily="18" charset="0"/>
                <a:cs typeface="Times New Roman" pitchFamily="18" charset="0"/>
              </a:rPr>
              <a:t> industrial revolution</a:t>
            </a:r>
          </a:p>
          <a:p>
            <a:pPr algn="just"/>
            <a:r>
              <a:rPr lang="en-US" altLang="zh-CN" sz="2800" dirty="0" smtClean="0">
                <a:latin typeface="Times New Roman" pitchFamily="18" charset="0"/>
                <a:cs typeface="Times New Roman" pitchFamily="18" charset="0"/>
              </a:rPr>
              <a:t>Through introduction of mechanical production facilities with the help of water and steam power</a:t>
            </a:r>
            <a:endParaRPr lang="en-US" altLang="zh-CN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文本框 22"/>
          <p:cNvSpPr txBox="1">
            <a:spLocks noChangeArrowheads="1"/>
          </p:cNvSpPr>
          <p:nvPr/>
        </p:nvSpPr>
        <p:spPr bwMode="auto">
          <a:xfrm>
            <a:off x="6149975" y="1725613"/>
            <a:ext cx="24368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Mechanical waving loom (1784)</a:t>
            </a:r>
            <a:endParaRPr lang="en-US" altLang="zh-CN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矩形 15"/>
          <p:cNvSpPr>
            <a:spLocks noChangeArrowheads="1"/>
          </p:cNvSpPr>
          <p:nvPr/>
        </p:nvSpPr>
        <p:spPr bwMode="auto">
          <a:xfrm>
            <a:off x="812800" y="2943225"/>
            <a:ext cx="16621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1st industrial </a:t>
            </a:r>
          </a:p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revolution</a:t>
            </a:r>
            <a:endParaRPr lang="en-US" altLang="zh-CN" sz="11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" name="图片 1"/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9888" y="1587500"/>
            <a:ext cx="3240087" cy="339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023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13 -0.10209 L -0.31354 0.1831 L -0.31354 0.18356 " pathEditMode="relative" rAng="0" ptsTypes="AAA"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33" y="1428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 animBg="1"/>
      <p:bldP spid="25" grpId="0"/>
      <p:bldP spid="27" grpId="0" animBg="1"/>
      <p:bldP spid="28" grpId="0"/>
      <p:bldP spid="29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églalap 11"/>
          <p:cNvSpPr/>
          <p:nvPr/>
        </p:nvSpPr>
        <p:spPr>
          <a:xfrm>
            <a:off x="0" y="6416411"/>
            <a:ext cx="9135800" cy="446721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3" name="Picture 29" descr="C:\Users\johanna\Downloads\erc_logo_233px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589" r="43974" b="7279"/>
          <a:stretch>
            <a:fillRect/>
          </a:stretch>
        </p:blipFill>
        <p:spPr bwMode="auto">
          <a:xfrm>
            <a:off x="8132024" y="5949280"/>
            <a:ext cx="918462" cy="900000"/>
          </a:xfrm>
          <a:prstGeom prst="rect">
            <a:avLst/>
          </a:prstGeom>
          <a:noFill/>
        </p:spPr>
      </p:pic>
      <p:pic>
        <p:nvPicPr>
          <p:cNvPr id="54" name="Kép 5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923" y="5933262"/>
            <a:ext cx="1371753" cy="972000"/>
          </a:xfrm>
          <a:prstGeom prst="rect">
            <a:avLst/>
          </a:prstGeom>
        </p:spPr>
      </p:pic>
      <p:sp>
        <p:nvSpPr>
          <p:cNvPr id="55" name="Szövegdoboz 54"/>
          <p:cNvSpPr txBox="1">
            <a:spLocks noChangeArrowheads="1"/>
          </p:cNvSpPr>
          <p:nvPr/>
        </p:nvSpPr>
        <p:spPr bwMode="auto">
          <a:xfrm>
            <a:off x="34925" y="6525344"/>
            <a:ext cx="67999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fld id="{3CFA12F5-8AFB-4BFD-9587-505FB91A10E0}" type="slidenum">
              <a:rPr lang="en-US" altLang="hu-HU" sz="1600" smtClean="0">
                <a:solidFill>
                  <a:schemeClr val="bg1"/>
                </a:solidFill>
                <a:latin typeface="+mn-lt"/>
              </a:rPr>
              <a:t>70</a:t>
            </a:fld>
            <a:r>
              <a:rPr lang="en-US" altLang="hu-HU" sz="1600" dirty="0" smtClean="0">
                <a:solidFill>
                  <a:schemeClr val="bg1"/>
                </a:solidFill>
                <a:latin typeface="+mn-lt"/>
              </a:rPr>
              <a:t>/</a:t>
            </a:r>
            <a:r>
              <a:rPr lang="hu-HU" altLang="hu-HU" sz="1600" dirty="0" smtClean="0">
                <a:solidFill>
                  <a:schemeClr val="bg1"/>
                </a:solidFill>
                <a:latin typeface="+mn-lt"/>
              </a:rPr>
              <a:t>78</a:t>
            </a:r>
            <a:endParaRPr lang="en-US" altLang="hu-HU" sz="1600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0" name="Jobbra nyíl 39"/>
          <p:cNvSpPr/>
          <p:nvPr/>
        </p:nvSpPr>
        <p:spPr>
          <a:xfrm>
            <a:off x="0" y="326"/>
            <a:ext cx="9144000" cy="864096"/>
          </a:xfrm>
          <a:prstGeom prst="rightArrow">
            <a:avLst>
              <a:gd name="adj1" fmla="val 69240"/>
              <a:gd name="adj2" fmla="val 52124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Positive nonlinear control (path tracking, state estimation)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43" name="Kép 42">
            <a:extLst>
              <a:ext uri="{FF2B5EF4-FFF2-40B4-BE49-F238E27FC236}">
                <a16:creationId xmlns:a16="http://schemas.microsoft.com/office/drawing/2014/main" id="{21C9F935-1C09-4564-8B04-401DEBA0EA5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529"/>
          <a:stretch/>
        </p:blipFill>
        <p:spPr>
          <a:xfrm>
            <a:off x="1738937" y="1340768"/>
            <a:ext cx="6145431" cy="4320000"/>
          </a:xfrm>
          <a:prstGeom prst="rect">
            <a:avLst/>
          </a:prstGeom>
        </p:spPr>
      </p:pic>
      <p:sp>
        <p:nvSpPr>
          <p:cNvPr id="49" name="Szövegdoboz 48">
            <a:extLst>
              <a:ext uri="{FF2B5EF4-FFF2-40B4-BE49-F238E27FC236}">
                <a16:creationId xmlns:a16="http://schemas.microsoft.com/office/drawing/2014/main" id="{30050895-68AC-4FE3-94D9-FDDF8F2EB585}"/>
              </a:ext>
            </a:extLst>
          </p:cNvPr>
          <p:cNvSpPr txBox="1"/>
          <p:nvPr/>
        </p:nvSpPr>
        <p:spPr>
          <a:xfrm>
            <a:off x="34925" y="6164291"/>
            <a:ext cx="86004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D.A. Drexler, J. </a:t>
            </a:r>
            <a:r>
              <a:rPr lang="en-US" sz="1100" dirty="0" err="1" smtClean="0"/>
              <a:t>Sápi</a:t>
            </a:r>
            <a:r>
              <a:rPr lang="en-US" sz="1100" dirty="0" smtClean="0"/>
              <a:t>, L. Kovács, </a:t>
            </a:r>
            <a:r>
              <a:rPr lang="en-US" sz="1100" i="1" dirty="0" smtClean="0"/>
              <a:t>IFAC WC 2017</a:t>
            </a:r>
            <a:r>
              <a:rPr lang="en-US" sz="1100" dirty="0" smtClean="0"/>
              <a:t>, pp. 15633 - 15638, July 2017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076880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églalap 13"/>
          <p:cNvSpPr/>
          <p:nvPr/>
        </p:nvSpPr>
        <p:spPr>
          <a:xfrm>
            <a:off x="0" y="6416411"/>
            <a:ext cx="9135800" cy="446721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29" descr="C:\Users\johanna\Downloads\erc_logo_233px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589" r="43974" b="7279"/>
          <a:stretch>
            <a:fillRect/>
          </a:stretch>
        </p:blipFill>
        <p:spPr bwMode="auto">
          <a:xfrm>
            <a:off x="8132024" y="5949280"/>
            <a:ext cx="918462" cy="900000"/>
          </a:xfrm>
          <a:prstGeom prst="rect">
            <a:avLst/>
          </a:prstGeom>
          <a:noFill/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923" y="5933262"/>
            <a:ext cx="1371753" cy="972000"/>
          </a:xfrm>
          <a:prstGeom prst="rect">
            <a:avLst/>
          </a:prstGeom>
        </p:spPr>
      </p:pic>
      <p:sp>
        <p:nvSpPr>
          <p:cNvPr id="13" name="Szövegdoboz 12"/>
          <p:cNvSpPr txBox="1">
            <a:spLocks noChangeArrowheads="1"/>
          </p:cNvSpPr>
          <p:nvPr/>
        </p:nvSpPr>
        <p:spPr bwMode="auto">
          <a:xfrm>
            <a:off x="34925" y="6525344"/>
            <a:ext cx="67999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fld id="{3CFA12F5-8AFB-4BFD-9587-505FB91A10E0}" type="slidenum">
              <a:rPr lang="en-US" altLang="hu-HU" sz="1600" smtClean="0">
                <a:solidFill>
                  <a:schemeClr val="bg1"/>
                </a:solidFill>
                <a:latin typeface="+mn-lt"/>
              </a:rPr>
              <a:t>71</a:t>
            </a:fld>
            <a:r>
              <a:rPr lang="en-US" altLang="hu-HU" sz="1600" dirty="0" smtClean="0">
                <a:solidFill>
                  <a:schemeClr val="bg1"/>
                </a:solidFill>
                <a:latin typeface="+mn-lt"/>
              </a:rPr>
              <a:t>/</a:t>
            </a:r>
            <a:r>
              <a:rPr lang="hu-HU" altLang="hu-HU" sz="1600" dirty="0" smtClean="0">
                <a:solidFill>
                  <a:schemeClr val="bg1"/>
                </a:solidFill>
                <a:latin typeface="+mn-lt"/>
              </a:rPr>
              <a:t>78</a:t>
            </a:r>
            <a:endParaRPr lang="en-US" altLang="hu-HU" sz="1600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7" name="Szövegdoboz 16">
            <a:extLst>
              <a:ext uri="{FF2B5EF4-FFF2-40B4-BE49-F238E27FC236}">
                <a16:creationId xmlns:a16="http://schemas.microsoft.com/office/drawing/2014/main" id="{30050895-68AC-4FE3-94D9-FDDF8F2EB585}"/>
              </a:ext>
            </a:extLst>
          </p:cNvPr>
          <p:cNvSpPr txBox="1"/>
          <p:nvPr/>
        </p:nvSpPr>
        <p:spPr>
          <a:xfrm>
            <a:off x="107504" y="6191726"/>
            <a:ext cx="86004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D.A. Drexler, J. </a:t>
            </a:r>
            <a:r>
              <a:rPr lang="en-US" sz="1100" dirty="0" err="1" smtClean="0"/>
              <a:t>Sápi</a:t>
            </a:r>
            <a:r>
              <a:rPr lang="en-US" sz="1100" dirty="0" smtClean="0"/>
              <a:t>, L. Kovács, </a:t>
            </a:r>
            <a:r>
              <a:rPr lang="en-US" sz="1100" i="1" dirty="0" smtClean="0"/>
              <a:t>IFAC WC 2017</a:t>
            </a:r>
            <a:r>
              <a:rPr lang="en-US" sz="1100" dirty="0" smtClean="0"/>
              <a:t>, pp. 15633 - 15638, July 2017</a:t>
            </a:r>
            <a:endParaRPr lang="en-US" sz="1100" dirty="0"/>
          </a:p>
        </p:txBody>
      </p:sp>
      <p:sp>
        <p:nvSpPr>
          <p:cNvPr id="18" name="Jobbra nyíl 17"/>
          <p:cNvSpPr/>
          <p:nvPr/>
        </p:nvSpPr>
        <p:spPr>
          <a:xfrm>
            <a:off x="0" y="326"/>
            <a:ext cx="9144000" cy="864096"/>
          </a:xfrm>
          <a:prstGeom prst="rightArrow">
            <a:avLst>
              <a:gd name="adj1" fmla="val 69240"/>
              <a:gd name="adj2" fmla="val 52124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Positive nonlinear control</a:t>
            </a:r>
          </a:p>
        </p:txBody>
      </p:sp>
      <p:pic>
        <p:nvPicPr>
          <p:cNvPr id="19" name="Kép 18">
            <a:extLst>
              <a:ext uri="{FF2B5EF4-FFF2-40B4-BE49-F238E27FC236}">
                <a16:creationId xmlns:a16="http://schemas.microsoft.com/office/drawing/2014/main" id="{0A195553-4D04-4D1A-AE38-A07E7CA48F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7522" y="2025240"/>
            <a:ext cx="4415932" cy="3564000"/>
          </a:xfrm>
          <a:prstGeom prst="rect">
            <a:avLst/>
          </a:prstGeom>
        </p:spPr>
      </p:pic>
      <p:pic>
        <p:nvPicPr>
          <p:cNvPr id="20" name="Kép 19">
            <a:extLst>
              <a:ext uri="{FF2B5EF4-FFF2-40B4-BE49-F238E27FC236}">
                <a16:creationId xmlns:a16="http://schemas.microsoft.com/office/drawing/2014/main" id="{B0A54F5C-D6A5-4A92-A14B-35531F17B1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503" y="2060034"/>
            <a:ext cx="4660020" cy="3463460"/>
          </a:xfrm>
          <a:prstGeom prst="rect">
            <a:avLst/>
          </a:prstGeom>
        </p:spPr>
      </p:pic>
      <p:sp>
        <p:nvSpPr>
          <p:cNvPr id="21" name="Szövegdoboz 20">
            <a:extLst>
              <a:ext uri="{FF2B5EF4-FFF2-40B4-BE49-F238E27FC236}">
                <a16:creationId xmlns:a16="http://schemas.microsoft.com/office/drawing/2014/main" id="{AABDFE13-ACB2-42E1-917B-1C9BD6108F0F}"/>
              </a:ext>
            </a:extLst>
          </p:cNvPr>
          <p:cNvSpPr txBox="1"/>
          <p:nvPr/>
        </p:nvSpPr>
        <p:spPr>
          <a:xfrm>
            <a:off x="107505" y="836712"/>
            <a:ext cx="90364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B00000"/>
                </a:solidFill>
              </a:rPr>
              <a:t>Tumor volumes and inhibitor levels during the simulations with different time constants for the reference signal</a:t>
            </a:r>
          </a:p>
        </p:txBody>
      </p:sp>
    </p:spTree>
    <p:extLst>
      <p:ext uri="{BB962C8B-B14F-4D97-AF65-F5344CB8AC3E}">
        <p14:creationId xmlns:p14="http://schemas.microsoft.com/office/powerpoint/2010/main" val="1417537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églalap 20"/>
          <p:cNvSpPr/>
          <p:nvPr/>
        </p:nvSpPr>
        <p:spPr>
          <a:xfrm>
            <a:off x="0" y="6416411"/>
            <a:ext cx="9135800" cy="446721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29" descr="C:\Users\johanna\Downloads\erc_logo_233px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589" r="43974" b="7279"/>
          <a:stretch>
            <a:fillRect/>
          </a:stretch>
        </p:blipFill>
        <p:spPr bwMode="auto">
          <a:xfrm>
            <a:off x="8132024" y="5949280"/>
            <a:ext cx="918462" cy="900000"/>
          </a:xfrm>
          <a:prstGeom prst="rect">
            <a:avLst/>
          </a:prstGeom>
          <a:noFill/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923" y="5933262"/>
            <a:ext cx="1371753" cy="972000"/>
          </a:xfrm>
          <a:prstGeom prst="rect">
            <a:avLst/>
          </a:prstGeom>
        </p:spPr>
      </p:pic>
      <p:sp>
        <p:nvSpPr>
          <p:cNvPr id="13" name="Szövegdoboz 12"/>
          <p:cNvSpPr txBox="1">
            <a:spLocks noChangeArrowheads="1"/>
          </p:cNvSpPr>
          <p:nvPr/>
        </p:nvSpPr>
        <p:spPr bwMode="auto">
          <a:xfrm>
            <a:off x="34925" y="6525344"/>
            <a:ext cx="67999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fld id="{3CFA12F5-8AFB-4BFD-9587-505FB91A10E0}" type="slidenum">
              <a:rPr lang="en-US" altLang="hu-HU" sz="1600" smtClean="0">
                <a:solidFill>
                  <a:schemeClr val="bg1"/>
                </a:solidFill>
                <a:latin typeface="+mn-lt"/>
              </a:rPr>
              <a:t>72</a:t>
            </a:fld>
            <a:r>
              <a:rPr lang="en-US" altLang="hu-HU" sz="1600" dirty="0" smtClean="0">
                <a:solidFill>
                  <a:schemeClr val="bg1"/>
                </a:solidFill>
                <a:latin typeface="+mn-lt"/>
              </a:rPr>
              <a:t>/</a:t>
            </a:r>
            <a:r>
              <a:rPr lang="hu-HU" altLang="hu-HU" sz="1600" dirty="0" smtClean="0">
                <a:solidFill>
                  <a:schemeClr val="bg1"/>
                </a:solidFill>
                <a:latin typeface="+mn-lt"/>
              </a:rPr>
              <a:t>78</a:t>
            </a:r>
            <a:endParaRPr lang="en-US" altLang="hu-HU" sz="1600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1" name="Jobbra nyíl 10"/>
          <p:cNvSpPr/>
          <p:nvPr/>
        </p:nvSpPr>
        <p:spPr>
          <a:xfrm>
            <a:off x="0" y="326"/>
            <a:ext cx="9144000" cy="864096"/>
          </a:xfrm>
          <a:prstGeom prst="rightArrow">
            <a:avLst>
              <a:gd name="adj1" fmla="val 69240"/>
              <a:gd name="adj2" fmla="val 52124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 </a:t>
            </a:r>
            <a:r>
              <a:rPr lang="en-US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bicompartmental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dynamic tumor growth model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4" name="Szövegdoboz 13">
            <a:extLst>
              <a:ext uri="{FF2B5EF4-FFF2-40B4-BE49-F238E27FC236}">
                <a16:creationId xmlns:a16="http://schemas.microsoft.com/office/drawing/2014/main" id="{30050895-68AC-4FE3-94D9-FDDF8F2EB585}"/>
              </a:ext>
            </a:extLst>
          </p:cNvPr>
          <p:cNvSpPr txBox="1"/>
          <p:nvPr/>
        </p:nvSpPr>
        <p:spPr>
          <a:xfrm>
            <a:off x="107504" y="6191726"/>
            <a:ext cx="86004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D. </a:t>
            </a:r>
            <a:r>
              <a:rPr lang="en-US" sz="1100" dirty="0" err="1" smtClean="0"/>
              <a:t>Csercsik</a:t>
            </a:r>
            <a:r>
              <a:rPr lang="en-US" sz="1100" dirty="0" smtClean="0"/>
              <a:t>, J. </a:t>
            </a:r>
            <a:r>
              <a:rPr lang="en-US" sz="1100" dirty="0" err="1" smtClean="0"/>
              <a:t>Sápi</a:t>
            </a:r>
            <a:r>
              <a:rPr lang="en-US" sz="1100" dirty="0" smtClean="0"/>
              <a:t>, L. Kovács, </a:t>
            </a:r>
            <a:r>
              <a:rPr lang="en-US" sz="1100" i="1" dirty="0" smtClean="0"/>
              <a:t>IFAC WC 2017</a:t>
            </a:r>
            <a:r>
              <a:rPr lang="en-US" sz="1100" i="1" dirty="0" smtClean="0"/>
              <a:t>, </a:t>
            </a:r>
            <a:r>
              <a:rPr lang="en-US" sz="1100" dirty="0" smtClean="0"/>
              <a:t>pp. </a:t>
            </a:r>
            <a:r>
              <a:rPr lang="en-US" sz="1100" dirty="0" smtClean="0"/>
              <a:t>12727 - 12732, July 2017</a:t>
            </a:r>
            <a:endParaRPr lang="en-US" sz="1100" dirty="0"/>
          </a:p>
        </p:txBody>
      </p:sp>
      <p:pic>
        <p:nvPicPr>
          <p:cNvPr id="17" name="Kép 16">
            <a:extLst>
              <a:ext uri="{FF2B5EF4-FFF2-40B4-BE49-F238E27FC236}">
                <a16:creationId xmlns:a16="http://schemas.microsoft.com/office/drawing/2014/main" id="{69980293-CCFA-4218-9680-1916099338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928" y="1412776"/>
            <a:ext cx="3600000" cy="1916129"/>
          </a:xfrm>
          <a:prstGeom prst="rect">
            <a:avLst/>
          </a:prstGeom>
        </p:spPr>
      </p:pic>
      <p:pic>
        <p:nvPicPr>
          <p:cNvPr id="18" name="Kép 17">
            <a:extLst>
              <a:ext uri="{FF2B5EF4-FFF2-40B4-BE49-F238E27FC236}">
                <a16:creationId xmlns:a16="http://schemas.microsoft.com/office/drawing/2014/main" id="{F0AE82C1-D46C-4E32-A6D0-76F8521BEA7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730"/>
          <a:stretch/>
        </p:blipFill>
        <p:spPr>
          <a:xfrm>
            <a:off x="308092" y="3523727"/>
            <a:ext cx="3600000" cy="1921497"/>
          </a:xfrm>
          <a:prstGeom prst="rect">
            <a:avLst/>
          </a:prstGeom>
        </p:spPr>
      </p:pic>
      <p:pic>
        <p:nvPicPr>
          <p:cNvPr id="19" name="Kép 18">
            <a:extLst>
              <a:ext uri="{FF2B5EF4-FFF2-40B4-BE49-F238E27FC236}">
                <a16:creationId xmlns:a16="http://schemas.microsoft.com/office/drawing/2014/main" id="{151546EE-1C45-4463-BC42-31EBA891E1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09797" y="1139086"/>
            <a:ext cx="4466659" cy="2317229"/>
          </a:xfrm>
          <a:prstGeom prst="rect">
            <a:avLst/>
          </a:prstGeom>
        </p:spPr>
      </p:pic>
      <p:sp>
        <p:nvSpPr>
          <p:cNvPr id="20" name="Szövegdoboz 19">
            <a:extLst>
              <a:ext uri="{FF2B5EF4-FFF2-40B4-BE49-F238E27FC236}">
                <a16:creationId xmlns:a16="http://schemas.microsoft.com/office/drawing/2014/main" id="{F4BD79D0-EBE6-48B4-9A63-883F0AB37CAA}"/>
              </a:ext>
            </a:extLst>
          </p:cNvPr>
          <p:cNvSpPr txBox="1"/>
          <p:nvPr/>
        </p:nvSpPr>
        <p:spPr>
          <a:xfrm>
            <a:off x="4288854" y="3450773"/>
            <a:ext cx="4365234" cy="23544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100" dirty="0"/>
              <a:t>tumor core and periphery layer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100" dirty="0"/>
              <a:t>volumes and concentrations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100" dirty="0"/>
              <a:t>nutrient access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100" dirty="0"/>
              <a:t>tumor </a:t>
            </a:r>
            <a:r>
              <a:rPr lang="en-US" sz="2100" dirty="0" err="1"/>
              <a:t>angiogenic</a:t>
            </a:r>
            <a:r>
              <a:rPr lang="en-US" sz="2100" dirty="0"/>
              <a:t> factor production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100" dirty="0"/>
              <a:t>proliferation and necrosis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100" dirty="0"/>
              <a:t>non-spouting </a:t>
            </a:r>
            <a:r>
              <a:rPr lang="en-US" sz="2100" dirty="0" err="1"/>
              <a:t>vasculogenesis</a:t>
            </a:r>
            <a:r>
              <a:rPr lang="en-US" sz="2100" dirty="0"/>
              <a:t>: </a:t>
            </a:r>
            <a:br>
              <a:rPr lang="en-US" sz="2100" dirty="0"/>
            </a:br>
            <a:r>
              <a:rPr lang="en-US" sz="2100" dirty="0"/>
              <a:t>vessel co-option</a:t>
            </a:r>
          </a:p>
        </p:txBody>
      </p:sp>
    </p:spTree>
    <p:extLst>
      <p:ext uri="{BB962C8B-B14F-4D97-AF65-F5344CB8AC3E}">
        <p14:creationId xmlns:p14="http://schemas.microsoft.com/office/powerpoint/2010/main" val="2380299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églalap 24"/>
          <p:cNvSpPr/>
          <p:nvPr/>
        </p:nvSpPr>
        <p:spPr>
          <a:xfrm>
            <a:off x="0" y="6416411"/>
            <a:ext cx="9135800" cy="446721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29" descr="C:\Users\johanna\Downloads\erc_logo_233px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589" r="43974" b="7279"/>
          <a:stretch>
            <a:fillRect/>
          </a:stretch>
        </p:blipFill>
        <p:spPr bwMode="auto">
          <a:xfrm>
            <a:off x="8132024" y="5949280"/>
            <a:ext cx="918462" cy="900000"/>
          </a:xfrm>
          <a:prstGeom prst="rect">
            <a:avLst/>
          </a:prstGeom>
          <a:noFill/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923" y="5933262"/>
            <a:ext cx="1371753" cy="972000"/>
          </a:xfrm>
          <a:prstGeom prst="rect">
            <a:avLst/>
          </a:prstGeom>
        </p:spPr>
      </p:pic>
      <p:sp>
        <p:nvSpPr>
          <p:cNvPr id="13" name="Szövegdoboz 12"/>
          <p:cNvSpPr txBox="1">
            <a:spLocks noChangeArrowheads="1"/>
          </p:cNvSpPr>
          <p:nvPr/>
        </p:nvSpPr>
        <p:spPr bwMode="auto">
          <a:xfrm>
            <a:off x="34925" y="6525344"/>
            <a:ext cx="67999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fld id="{3CFA12F5-8AFB-4BFD-9587-505FB91A10E0}" type="slidenum">
              <a:rPr lang="en-US" altLang="hu-HU" sz="1600" smtClean="0">
                <a:solidFill>
                  <a:schemeClr val="bg1"/>
                </a:solidFill>
                <a:latin typeface="+mn-lt"/>
              </a:rPr>
              <a:t>73</a:t>
            </a:fld>
            <a:r>
              <a:rPr lang="en-US" altLang="hu-HU" sz="1600" dirty="0" smtClean="0">
                <a:solidFill>
                  <a:schemeClr val="bg1"/>
                </a:solidFill>
                <a:latin typeface="+mn-lt"/>
              </a:rPr>
              <a:t>/78</a:t>
            </a:r>
            <a:endParaRPr lang="en-US" altLang="hu-HU" sz="1600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1" name="Jobbra nyíl 10"/>
          <p:cNvSpPr/>
          <p:nvPr/>
        </p:nvSpPr>
        <p:spPr>
          <a:xfrm>
            <a:off x="0" y="326"/>
            <a:ext cx="9144000" cy="864096"/>
          </a:xfrm>
          <a:prstGeom prst="rightArrow">
            <a:avLst>
              <a:gd name="adj1" fmla="val 69240"/>
              <a:gd name="adj2" fmla="val 52124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 minimal model of tumor growth 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8323" y="1570649"/>
            <a:ext cx="6855610" cy="3730559"/>
          </a:xfrm>
          <a:prstGeom prst="rect">
            <a:avLst/>
          </a:prstGeom>
        </p:spPr>
      </p:pic>
      <p:sp>
        <p:nvSpPr>
          <p:cNvPr id="24" name="Szövegdoboz 23">
            <a:extLst>
              <a:ext uri="{FF2B5EF4-FFF2-40B4-BE49-F238E27FC236}">
                <a16:creationId xmlns:a16="http://schemas.microsoft.com/office/drawing/2014/main" id="{30050895-68AC-4FE3-94D9-FDDF8F2EB585}"/>
              </a:ext>
            </a:extLst>
          </p:cNvPr>
          <p:cNvSpPr txBox="1"/>
          <p:nvPr/>
        </p:nvSpPr>
        <p:spPr>
          <a:xfrm>
            <a:off x="107504" y="6191726"/>
            <a:ext cx="86004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D.A. Drexler, J. </a:t>
            </a:r>
            <a:r>
              <a:rPr lang="en-US" sz="1100" dirty="0" err="1" smtClean="0"/>
              <a:t>Sápi</a:t>
            </a:r>
            <a:r>
              <a:rPr lang="en-US" sz="1100" dirty="0" smtClean="0"/>
              <a:t>, L. Kovács, </a:t>
            </a:r>
            <a:r>
              <a:rPr lang="en-US" sz="1100" i="1" dirty="0" smtClean="0"/>
              <a:t>Complexity</a:t>
            </a:r>
            <a:r>
              <a:rPr lang="en-US" sz="1100" dirty="0" smtClean="0"/>
              <a:t>, </a:t>
            </a:r>
            <a:r>
              <a:rPr lang="en-US" sz="1100" dirty="0" smtClean="0"/>
              <a:t>in press, </a:t>
            </a:r>
            <a:r>
              <a:rPr lang="en-US" sz="1100" dirty="0" smtClean="0"/>
              <a:t>2017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597300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églalap 20"/>
          <p:cNvSpPr/>
          <p:nvPr/>
        </p:nvSpPr>
        <p:spPr>
          <a:xfrm>
            <a:off x="0" y="6416411"/>
            <a:ext cx="9135800" cy="446721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29" descr="C:\Users\johanna\Downloads\erc_logo_233px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589" r="43974" b="7279"/>
          <a:stretch>
            <a:fillRect/>
          </a:stretch>
        </p:blipFill>
        <p:spPr bwMode="auto">
          <a:xfrm>
            <a:off x="8132024" y="5949280"/>
            <a:ext cx="918462" cy="900000"/>
          </a:xfrm>
          <a:prstGeom prst="rect">
            <a:avLst/>
          </a:prstGeom>
          <a:noFill/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923" y="5933262"/>
            <a:ext cx="1371753" cy="972000"/>
          </a:xfrm>
          <a:prstGeom prst="rect">
            <a:avLst/>
          </a:prstGeom>
        </p:spPr>
      </p:pic>
      <p:sp>
        <p:nvSpPr>
          <p:cNvPr id="13" name="Szövegdoboz 12"/>
          <p:cNvSpPr txBox="1">
            <a:spLocks noChangeArrowheads="1"/>
          </p:cNvSpPr>
          <p:nvPr/>
        </p:nvSpPr>
        <p:spPr bwMode="auto">
          <a:xfrm>
            <a:off x="34925" y="6525344"/>
            <a:ext cx="67999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fld id="{3CFA12F5-8AFB-4BFD-9587-505FB91A10E0}" type="slidenum">
              <a:rPr lang="en-US" altLang="hu-HU" sz="1600" smtClean="0">
                <a:solidFill>
                  <a:schemeClr val="bg1"/>
                </a:solidFill>
                <a:latin typeface="+mn-lt"/>
              </a:rPr>
              <a:t>74</a:t>
            </a:fld>
            <a:r>
              <a:rPr lang="en-US" altLang="hu-HU" sz="1600" dirty="0" smtClean="0">
                <a:solidFill>
                  <a:schemeClr val="bg1"/>
                </a:solidFill>
                <a:latin typeface="+mn-lt"/>
              </a:rPr>
              <a:t>/78</a:t>
            </a:r>
            <a:endParaRPr lang="en-US" altLang="hu-HU" sz="1600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1" name="Jobbra nyíl 10"/>
          <p:cNvSpPr/>
          <p:nvPr/>
        </p:nvSpPr>
        <p:spPr>
          <a:xfrm>
            <a:off x="0" y="326"/>
            <a:ext cx="9144000" cy="864096"/>
          </a:xfrm>
          <a:prstGeom prst="rightArrow">
            <a:avLst>
              <a:gd name="adj1" fmla="val 69240"/>
              <a:gd name="adj2" fmla="val 52124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 minimal model of tumor growth </a:t>
            </a:r>
          </a:p>
        </p:txBody>
      </p:sp>
      <p:sp>
        <p:nvSpPr>
          <p:cNvPr id="14" name="Szövegdoboz 13">
            <a:extLst>
              <a:ext uri="{FF2B5EF4-FFF2-40B4-BE49-F238E27FC236}">
                <a16:creationId xmlns:a16="http://schemas.microsoft.com/office/drawing/2014/main" id="{30050895-68AC-4FE3-94D9-FDDF8F2EB585}"/>
              </a:ext>
            </a:extLst>
          </p:cNvPr>
          <p:cNvSpPr txBox="1"/>
          <p:nvPr/>
        </p:nvSpPr>
        <p:spPr>
          <a:xfrm>
            <a:off x="107504" y="6191726"/>
            <a:ext cx="86004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D.A. Drexler, J. </a:t>
            </a:r>
            <a:r>
              <a:rPr lang="en-US" sz="1100" dirty="0" err="1" smtClean="0"/>
              <a:t>Sápi</a:t>
            </a:r>
            <a:r>
              <a:rPr lang="en-US" sz="1100" dirty="0" smtClean="0"/>
              <a:t>, L. Kovács, </a:t>
            </a:r>
            <a:r>
              <a:rPr lang="en-US" sz="1100" i="1" dirty="0" smtClean="0"/>
              <a:t>Complexity</a:t>
            </a:r>
            <a:r>
              <a:rPr lang="en-US" sz="1100" dirty="0" smtClean="0"/>
              <a:t>, </a:t>
            </a:r>
            <a:r>
              <a:rPr lang="en-US" sz="1100" dirty="0" smtClean="0"/>
              <a:t>in press, </a:t>
            </a:r>
            <a:r>
              <a:rPr lang="en-US" sz="1100" dirty="0" smtClean="0"/>
              <a:t>2017</a:t>
            </a:r>
            <a:endParaRPr lang="en-US" sz="1100" dirty="0"/>
          </a:p>
        </p:txBody>
      </p:sp>
      <p:sp>
        <p:nvSpPr>
          <p:cNvPr id="17" name="Szövegdoboz 16">
            <a:extLst>
              <a:ext uri="{FF2B5EF4-FFF2-40B4-BE49-F238E27FC236}">
                <a16:creationId xmlns:a16="http://schemas.microsoft.com/office/drawing/2014/main" id="{AABDFE13-ACB2-42E1-917B-1C9BD6108F0F}"/>
              </a:ext>
            </a:extLst>
          </p:cNvPr>
          <p:cNvSpPr txBox="1"/>
          <p:nvPr/>
        </p:nvSpPr>
        <p:spPr>
          <a:xfrm>
            <a:off x="5259808" y="983399"/>
            <a:ext cx="33521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B00000"/>
                </a:solidFill>
              </a:rPr>
              <a:t>Validation of the results</a:t>
            </a:r>
          </a:p>
        </p:txBody>
      </p:sp>
      <p:sp>
        <p:nvSpPr>
          <p:cNvPr id="18" name="Szövegdoboz 17">
            <a:extLst>
              <a:ext uri="{FF2B5EF4-FFF2-40B4-BE49-F238E27FC236}">
                <a16:creationId xmlns:a16="http://schemas.microsoft.com/office/drawing/2014/main" id="{B0CF9E90-22F7-4B34-8A6F-7856778AC2F5}"/>
              </a:ext>
            </a:extLst>
          </p:cNvPr>
          <p:cNvSpPr txBox="1"/>
          <p:nvPr/>
        </p:nvSpPr>
        <p:spPr>
          <a:xfrm>
            <a:off x="179512" y="869811"/>
            <a:ext cx="41044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B00000"/>
                </a:solidFill>
              </a:rPr>
              <a:t>Parametric identification with linear least square estimation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929" y="1717686"/>
            <a:ext cx="4105039" cy="2071354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28501" y="3501008"/>
            <a:ext cx="4721985" cy="2382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144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églalap 59"/>
          <p:cNvSpPr/>
          <p:nvPr/>
        </p:nvSpPr>
        <p:spPr>
          <a:xfrm>
            <a:off x="0" y="6416411"/>
            <a:ext cx="9135800" cy="446721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Jobbra nyíl 3"/>
          <p:cNvSpPr/>
          <p:nvPr/>
        </p:nvSpPr>
        <p:spPr>
          <a:xfrm>
            <a:off x="0" y="326"/>
            <a:ext cx="9144000" cy="864096"/>
          </a:xfrm>
          <a:prstGeom prst="rightArrow">
            <a:avLst>
              <a:gd name="adj1" fmla="val 69240"/>
              <a:gd name="adj2" fmla="val 52124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Dream (within 15 years)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0" name="Téglalap 29"/>
          <p:cNvSpPr/>
          <p:nvPr/>
        </p:nvSpPr>
        <p:spPr>
          <a:xfrm>
            <a:off x="3759887" y="3573016"/>
            <a:ext cx="1933798" cy="143182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1" name="Ellipszis 30"/>
          <p:cNvSpPr/>
          <p:nvPr/>
        </p:nvSpPr>
        <p:spPr>
          <a:xfrm>
            <a:off x="708720" y="2069058"/>
            <a:ext cx="142875" cy="14446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39" name="Egyenes összekötő nyíllal 38"/>
          <p:cNvCxnSpPr/>
          <p:nvPr/>
        </p:nvCxnSpPr>
        <p:spPr>
          <a:xfrm>
            <a:off x="251520" y="2142083"/>
            <a:ext cx="468312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Egyenes összekötő nyíllal 39"/>
          <p:cNvCxnSpPr/>
          <p:nvPr/>
        </p:nvCxnSpPr>
        <p:spPr>
          <a:xfrm>
            <a:off x="838895" y="2142083"/>
            <a:ext cx="43200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Egyenes összekötő nyíllal 40"/>
          <p:cNvCxnSpPr/>
          <p:nvPr/>
        </p:nvCxnSpPr>
        <p:spPr>
          <a:xfrm>
            <a:off x="3217703" y="2142083"/>
            <a:ext cx="54000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Egyenes összekötő nyíllal 41"/>
          <p:cNvCxnSpPr/>
          <p:nvPr/>
        </p:nvCxnSpPr>
        <p:spPr>
          <a:xfrm>
            <a:off x="5591234" y="2154783"/>
            <a:ext cx="61200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Egyenes összekötő nyíllal 42"/>
          <p:cNvCxnSpPr/>
          <p:nvPr/>
        </p:nvCxnSpPr>
        <p:spPr>
          <a:xfrm>
            <a:off x="8136488" y="2142083"/>
            <a:ext cx="82800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Egyenes összekötő nyíllal 43"/>
          <p:cNvCxnSpPr/>
          <p:nvPr/>
        </p:nvCxnSpPr>
        <p:spPr>
          <a:xfrm flipH="1">
            <a:off x="5699554" y="4320806"/>
            <a:ext cx="277200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Egyenes összekötő 44"/>
          <p:cNvCxnSpPr/>
          <p:nvPr/>
        </p:nvCxnSpPr>
        <p:spPr>
          <a:xfrm>
            <a:off x="8488142" y="2186100"/>
            <a:ext cx="0" cy="2124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6" name="Ellipszis 45"/>
          <p:cNvSpPr/>
          <p:nvPr/>
        </p:nvSpPr>
        <p:spPr>
          <a:xfrm>
            <a:off x="8452895" y="2097633"/>
            <a:ext cx="73025" cy="71438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7" name="Szövegdoboz 39"/>
          <p:cNvSpPr txBox="1">
            <a:spLocks noChangeArrowheads="1"/>
          </p:cNvSpPr>
          <p:nvPr/>
        </p:nvSpPr>
        <p:spPr bwMode="auto">
          <a:xfrm>
            <a:off x="497582" y="1781721"/>
            <a:ext cx="31931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 smtClean="0"/>
              <a:t>+</a:t>
            </a:r>
            <a:endParaRPr lang="en-US" b="1" dirty="0"/>
          </a:p>
        </p:txBody>
      </p:sp>
      <p:sp>
        <p:nvSpPr>
          <p:cNvPr id="48" name="Szövegdoboz 40"/>
          <p:cNvSpPr txBox="1">
            <a:spLocks noChangeArrowheads="1"/>
          </p:cNvSpPr>
          <p:nvPr/>
        </p:nvSpPr>
        <p:spPr bwMode="auto">
          <a:xfrm>
            <a:off x="478532" y="2213521"/>
            <a:ext cx="2616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 smtClean="0"/>
              <a:t>-</a:t>
            </a:r>
            <a:endParaRPr lang="en-US" b="1" dirty="0"/>
          </a:p>
        </p:txBody>
      </p:sp>
      <p:sp>
        <p:nvSpPr>
          <p:cNvPr id="49" name="Téglalap 48"/>
          <p:cNvSpPr/>
          <p:nvPr/>
        </p:nvSpPr>
        <p:spPr>
          <a:xfrm>
            <a:off x="3759887" y="1440486"/>
            <a:ext cx="1933798" cy="143182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50" name="Egyenes összekötő 49"/>
          <p:cNvCxnSpPr/>
          <p:nvPr/>
        </p:nvCxnSpPr>
        <p:spPr>
          <a:xfrm rot="5400000">
            <a:off x="2255469" y="2812951"/>
            <a:ext cx="0" cy="2988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1" name="Egyenes összekötő nyíllal 50"/>
          <p:cNvCxnSpPr/>
          <p:nvPr/>
        </p:nvCxnSpPr>
        <p:spPr>
          <a:xfrm rot="16200000">
            <a:off x="-274569" y="3262895"/>
            <a:ext cx="208800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2" name="Téglalap 51"/>
          <p:cNvSpPr/>
          <p:nvPr/>
        </p:nvSpPr>
        <p:spPr>
          <a:xfrm>
            <a:off x="6183886" y="1437698"/>
            <a:ext cx="1933798" cy="143182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3" name="Téglalap 52"/>
          <p:cNvSpPr/>
          <p:nvPr/>
        </p:nvSpPr>
        <p:spPr>
          <a:xfrm>
            <a:off x="1287342" y="1412776"/>
            <a:ext cx="1933798" cy="143182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03207" y="1545725"/>
            <a:ext cx="1872000" cy="294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00474" y="1922353"/>
            <a:ext cx="1872000" cy="259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05940" y="2251950"/>
            <a:ext cx="1881763" cy="528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" name="Picture 2" descr="D:\Desktop\Johi\Doktori\4. szemeszter\cikkeim\CINTI\kepek\hinf_design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73487" y="1637054"/>
            <a:ext cx="1906206" cy="943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Picture 2" descr="http://www.the-scientist.com/August2014/nanomedicine.jpg"/>
          <p:cNvPicPr>
            <a:picLocks noChangeAspect="1" noChangeArrowheads="1"/>
          </p:cNvPicPr>
          <p:nvPr/>
        </p:nvPicPr>
        <p:blipFill>
          <a:blip r:embed="rId6" cstate="print"/>
          <a:srcRect l="8269" r="5501"/>
          <a:stretch>
            <a:fillRect/>
          </a:stretch>
        </p:blipFill>
        <p:spPr bwMode="auto">
          <a:xfrm>
            <a:off x="3810354" y="3694843"/>
            <a:ext cx="1838579" cy="1199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Picture 4" descr="http://internetmedicine.com/wp-content/uploads/2012/09/nanogel.jpg"/>
          <p:cNvPicPr>
            <a:picLocks noChangeAspect="1" noChangeArrowheads="1"/>
          </p:cNvPicPr>
          <p:nvPr/>
        </p:nvPicPr>
        <p:blipFill>
          <a:blip r:embed="rId7" cstate="print"/>
          <a:srcRect t="14045"/>
          <a:stretch>
            <a:fillRect/>
          </a:stretch>
        </p:blipFill>
        <p:spPr bwMode="auto">
          <a:xfrm>
            <a:off x="3882363" y="1479182"/>
            <a:ext cx="1692000" cy="1350682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Szövegdoboz 14"/>
          <p:cNvSpPr txBox="1">
            <a:spLocks noChangeArrowheads="1"/>
          </p:cNvSpPr>
          <p:nvPr/>
        </p:nvSpPr>
        <p:spPr bwMode="auto">
          <a:xfrm>
            <a:off x="34925" y="6546850"/>
            <a:ext cx="67999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fld id="{E6397BA0-A1F5-4C9D-A1BA-4ACAF2088CDB}" type="slidenum">
              <a:rPr lang="en-US" altLang="hu-HU" sz="1600" smtClean="0">
                <a:solidFill>
                  <a:schemeClr val="bg1"/>
                </a:solidFill>
                <a:latin typeface="+mn-lt"/>
              </a:rPr>
              <a:t>75</a:t>
            </a:fld>
            <a:r>
              <a:rPr lang="en-US" altLang="hu-HU" sz="1600" dirty="0" smtClean="0">
                <a:solidFill>
                  <a:schemeClr val="bg1"/>
                </a:solidFill>
                <a:latin typeface="+mn-lt"/>
              </a:rPr>
              <a:t>/</a:t>
            </a:r>
            <a:r>
              <a:rPr lang="hu-HU" altLang="hu-HU" sz="1600" dirty="0" smtClean="0">
                <a:solidFill>
                  <a:schemeClr val="bg1"/>
                </a:solidFill>
                <a:latin typeface="+mn-lt"/>
              </a:rPr>
              <a:t>78</a:t>
            </a:r>
            <a:endParaRPr lang="hu-HU" altLang="hu-HU" sz="1600" dirty="0" smtClean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37" name="Picture 29" descr="C:\Users\johanna\Downloads\erc_logo_233px.pn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589" r="43974" b="7279"/>
          <a:stretch>
            <a:fillRect/>
          </a:stretch>
        </p:blipFill>
        <p:spPr bwMode="auto">
          <a:xfrm>
            <a:off x="8132024" y="5949280"/>
            <a:ext cx="918462" cy="900000"/>
          </a:xfrm>
          <a:prstGeom prst="rect">
            <a:avLst/>
          </a:prstGeom>
          <a:noFill/>
        </p:spPr>
      </p:pic>
      <p:pic>
        <p:nvPicPr>
          <p:cNvPr id="38" name="Kép 3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923" y="5933262"/>
            <a:ext cx="1371753" cy="9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213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églalap 8"/>
          <p:cNvSpPr/>
          <p:nvPr/>
        </p:nvSpPr>
        <p:spPr>
          <a:xfrm>
            <a:off x="0" y="6416411"/>
            <a:ext cx="9135800" cy="446721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Jobbra nyíl 3"/>
          <p:cNvSpPr/>
          <p:nvPr/>
        </p:nvSpPr>
        <p:spPr>
          <a:xfrm>
            <a:off x="0" y="326"/>
            <a:ext cx="9144000" cy="864096"/>
          </a:xfrm>
          <a:prstGeom prst="rightArrow">
            <a:avLst>
              <a:gd name="adj1" fmla="val 69240"/>
              <a:gd name="adj2" fmla="val 52124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Conclusions</a:t>
            </a:r>
            <a:endParaRPr lang="en-US" dirty="0"/>
          </a:p>
        </p:txBody>
      </p:sp>
      <p:sp>
        <p:nvSpPr>
          <p:cNvPr id="5" name="Szövegdoboz 4"/>
          <p:cNvSpPr txBox="1"/>
          <p:nvPr/>
        </p:nvSpPr>
        <p:spPr>
          <a:xfrm>
            <a:off x="251520" y="1118642"/>
            <a:ext cx="8640960" cy="4262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8775" indent="-358775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400" dirty="0" smtClean="0"/>
              <a:t>Cyber-Medical Systems &amp; Industry 4.0</a:t>
            </a:r>
          </a:p>
          <a:p>
            <a:pPr marL="815975" lvl="1" indent="-358775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400" dirty="0" smtClean="0"/>
              <a:t>Synergies, new challenges &amp; possibilities</a:t>
            </a:r>
          </a:p>
          <a:p>
            <a:pPr marL="815975" lvl="1" indent="-358775">
              <a:spcAft>
                <a:spcPts val="1800"/>
              </a:spcAft>
              <a:buFont typeface="Wingdings" panose="05000000000000000000" pitchFamily="2" charset="2"/>
              <a:buChar char="ü"/>
            </a:pPr>
            <a:r>
              <a:rPr lang="en-US" sz="2400" dirty="0" smtClean="0"/>
              <a:t>New education fields</a:t>
            </a:r>
            <a:endParaRPr lang="hu-HU" sz="2400" dirty="0"/>
          </a:p>
          <a:p>
            <a:pPr>
              <a:spcAft>
                <a:spcPts val="1800"/>
              </a:spcAft>
            </a:pPr>
            <a:endParaRPr lang="en-US" sz="2400" dirty="0" smtClean="0"/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400" dirty="0" smtClean="0"/>
              <a:t>New robust control directions:</a:t>
            </a:r>
          </a:p>
          <a:p>
            <a:pPr marL="800100" lvl="1" indent="-34290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400" dirty="0" smtClean="0"/>
              <a:t>modeling:	TP, LPV-LMI, fractional-order</a:t>
            </a:r>
          </a:p>
          <a:p>
            <a:pPr marL="800100" lvl="1" indent="-34290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400" dirty="0" smtClean="0"/>
              <a:t>c</a:t>
            </a:r>
            <a:r>
              <a:rPr lang="en-US" sz="2400" dirty="0" smtClean="0"/>
              <a:t>ontrol:		distributed</a:t>
            </a:r>
            <a:r>
              <a:rPr lang="en-US" sz="2400" dirty="0" smtClean="0"/>
              <a:t> (</a:t>
            </a:r>
            <a:r>
              <a:rPr lang="en-US" sz="2400" dirty="0" err="1" smtClean="0"/>
              <a:t>Youla</a:t>
            </a:r>
            <a:r>
              <a:rPr lang="en-US" sz="2400" dirty="0" smtClean="0"/>
              <a:t>-parametrization), RFPT, 				hierarchical control (LMI &amp; individualized)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en-US" sz="2400" dirty="0" smtClean="0"/>
          </a:p>
        </p:txBody>
      </p:sp>
      <p:pic>
        <p:nvPicPr>
          <p:cNvPr id="10" name="Picture 29" descr="C:\Users\johanna\Downloads\erc_logo_233px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589" r="43974" b="7279"/>
          <a:stretch>
            <a:fillRect/>
          </a:stretch>
        </p:blipFill>
        <p:spPr bwMode="auto">
          <a:xfrm>
            <a:off x="8132024" y="5949280"/>
            <a:ext cx="918462" cy="900000"/>
          </a:xfrm>
          <a:prstGeom prst="rect">
            <a:avLst/>
          </a:prstGeom>
          <a:noFill/>
        </p:spPr>
      </p:pic>
      <p:pic>
        <p:nvPicPr>
          <p:cNvPr id="13" name="Kép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923" y="5933262"/>
            <a:ext cx="1371753" cy="972000"/>
          </a:xfrm>
          <a:prstGeom prst="rect">
            <a:avLst/>
          </a:prstGeom>
        </p:spPr>
      </p:pic>
      <p:sp>
        <p:nvSpPr>
          <p:cNvPr id="8" name="Szövegdoboz 7"/>
          <p:cNvSpPr txBox="1">
            <a:spLocks noChangeArrowheads="1"/>
          </p:cNvSpPr>
          <p:nvPr/>
        </p:nvSpPr>
        <p:spPr bwMode="auto">
          <a:xfrm>
            <a:off x="34925" y="6525344"/>
            <a:ext cx="67999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fld id="{4384A064-F7F8-453F-BB1B-D0CE3DABCDFF}" type="slidenum">
              <a:rPr lang="en-US" altLang="hu-HU" sz="1600" smtClean="0">
                <a:solidFill>
                  <a:schemeClr val="bg1"/>
                </a:solidFill>
                <a:latin typeface="+mn-lt"/>
              </a:rPr>
              <a:t>76</a:t>
            </a:fld>
            <a:r>
              <a:rPr lang="en-US" altLang="hu-HU" sz="1600" dirty="0" smtClean="0">
                <a:solidFill>
                  <a:schemeClr val="bg1"/>
                </a:solidFill>
                <a:latin typeface="+mn-lt"/>
              </a:rPr>
              <a:t>/</a:t>
            </a:r>
            <a:r>
              <a:rPr lang="hu-HU" altLang="hu-HU" sz="1600" dirty="0" smtClean="0">
                <a:solidFill>
                  <a:schemeClr val="bg1"/>
                </a:solidFill>
                <a:latin typeface="+mn-lt"/>
              </a:rPr>
              <a:t>78</a:t>
            </a:r>
            <a:endParaRPr lang="en-US" altLang="hu-HU" sz="1600" dirty="0" smtClean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92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Jobbra nyíl 3"/>
          <p:cNvSpPr/>
          <p:nvPr/>
        </p:nvSpPr>
        <p:spPr>
          <a:xfrm>
            <a:off x="0" y="326"/>
            <a:ext cx="9144000" cy="864096"/>
          </a:xfrm>
          <a:prstGeom prst="rightArrow">
            <a:avLst>
              <a:gd name="adj1" fmla="val 69240"/>
              <a:gd name="adj2" fmla="val 52124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hu-HU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PyhsCon</a:t>
            </a:r>
            <a:r>
              <a:rPr lang="hu-H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team members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29" name="Picture 2" descr="Sápi Johann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35060" y="980728"/>
            <a:ext cx="1393389" cy="1477328"/>
          </a:xfrm>
          <a:prstGeom prst="rect">
            <a:avLst/>
          </a:prstGeom>
          <a:noFill/>
        </p:spPr>
      </p:pic>
      <p:pic>
        <p:nvPicPr>
          <p:cNvPr id="30" name="Picture 2" descr="Ferenci Tamás"/>
          <p:cNvPicPr>
            <a:picLocks noChangeAspect="1" noChangeArrowheads="1"/>
          </p:cNvPicPr>
          <p:nvPr/>
        </p:nvPicPr>
        <p:blipFill>
          <a:blip r:embed="rId3" cstate="print"/>
          <a:srcRect b="3786"/>
          <a:stretch>
            <a:fillRect/>
          </a:stretch>
        </p:blipFill>
        <p:spPr bwMode="auto">
          <a:xfrm>
            <a:off x="179513" y="980728"/>
            <a:ext cx="1152128" cy="1426603"/>
          </a:xfrm>
          <a:prstGeom prst="rect">
            <a:avLst/>
          </a:prstGeom>
          <a:noFill/>
        </p:spPr>
      </p:pic>
      <p:cxnSp>
        <p:nvCxnSpPr>
          <p:cNvPr id="32" name="Egyenes összekötő 31"/>
          <p:cNvCxnSpPr/>
          <p:nvPr/>
        </p:nvCxnSpPr>
        <p:spPr>
          <a:xfrm>
            <a:off x="4427984" y="864422"/>
            <a:ext cx="0" cy="501285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Szövegdoboz 32"/>
          <p:cNvSpPr txBox="1"/>
          <p:nvPr/>
        </p:nvSpPr>
        <p:spPr>
          <a:xfrm>
            <a:off x="1547664" y="980728"/>
            <a:ext cx="273630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Dr. </a:t>
            </a:r>
            <a:r>
              <a:rPr lang="en-US" b="1" dirty="0" err="1" smtClean="0"/>
              <a:t>Tamás</a:t>
            </a:r>
            <a:r>
              <a:rPr lang="en-US" b="1" dirty="0" smtClean="0"/>
              <a:t> </a:t>
            </a:r>
            <a:r>
              <a:rPr lang="en-US" b="1" dirty="0" err="1" smtClean="0"/>
              <a:t>Ferenci</a:t>
            </a:r>
            <a:endParaRPr lang="en-US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senior lecturer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Σ publications = 140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H-index = 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2016 publications = 26</a:t>
            </a:r>
            <a:endParaRPr lang="en-US" dirty="0"/>
          </a:p>
        </p:txBody>
      </p:sp>
      <p:sp>
        <p:nvSpPr>
          <p:cNvPr id="34" name="Szövegdoboz 33"/>
          <p:cNvSpPr txBox="1"/>
          <p:nvPr/>
        </p:nvSpPr>
        <p:spPr>
          <a:xfrm>
            <a:off x="4644008" y="980728"/>
            <a:ext cx="28444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Dr. Johanna </a:t>
            </a:r>
            <a:r>
              <a:rPr lang="en-US" b="1" dirty="0" err="1" smtClean="0"/>
              <a:t>Sájevicsné</a:t>
            </a:r>
            <a:r>
              <a:rPr lang="en-US" b="1" dirty="0" smtClean="0"/>
              <a:t> </a:t>
            </a:r>
            <a:r>
              <a:rPr lang="en-US" b="1" dirty="0" err="1" smtClean="0"/>
              <a:t>Sápi</a:t>
            </a:r>
            <a:endParaRPr lang="en-US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senior lecturer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Σ publications = 31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H-index = 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2016 publications = 3</a:t>
            </a:r>
            <a:endParaRPr lang="en-US" dirty="0"/>
          </a:p>
        </p:txBody>
      </p:sp>
      <p:pic>
        <p:nvPicPr>
          <p:cNvPr id="35" name="Picture 3" descr="C:\Users\johanna\Downloads\drexler.jpg"/>
          <p:cNvPicPr>
            <a:picLocks noChangeAspect="1" noChangeArrowheads="1"/>
          </p:cNvPicPr>
          <p:nvPr/>
        </p:nvPicPr>
        <p:blipFill>
          <a:blip r:embed="rId4" cstate="print"/>
          <a:srcRect l="25682" t="11151" r="22764" b="20600"/>
          <a:stretch>
            <a:fillRect/>
          </a:stretch>
        </p:blipFill>
        <p:spPr bwMode="auto">
          <a:xfrm>
            <a:off x="7516114" y="2780928"/>
            <a:ext cx="1312671" cy="1609880"/>
          </a:xfrm>
          <a:prstGeom prst="rect">
            <a:avLst/>
          </a:prstGeom>
          <a:noFill/>
        </p:spPr>
      </p:pic>
      <p:sp>
        <p:nvSpPr>
          <p:cNvPr id="36" name="Szövegdoboz 35"/>
          <p:cNvSpPr txBox="1"/>
          <p:nvPr/>
        </p:nvSpPr>
        <p:spPr>
          <a:xfrm>
            <a:off x="4644008" y="2815768"/>
            <a:ext cx="28444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Dr. </a:t>
            </a:r>
            <a:r>
              <a:rPr lang="en-US" b="1" dirty="0" err="1" smtClean="0"/>
              <a:t>Dániel</a:t>
            </a:r>
            <a:r>
              <a:rPr lang="en-US" b="1" dirty="0" smtClean="0"/>
              <a:t> </a:t>
            </a:r>
            <a:r>
              <a:rPr lang="en-US" b="1" dirty="0" err="1" smtClean="0"/>
              <a:t>András</a:t>
            </a:r>
            <a:r>
              <a:rPr lang="en-US" b="1" dirty="0" smtClean="0"/>
              <a:t> Drexler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senior lecturer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Σ publications = 47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H-index = 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2016 publications = 5</a:t>
            </a:r>
            <a:endParaRPr lang="en-US" dirty="0"/>
          </a:p>
        </p:txBody>
      </p:sp>
      <p:pic>
        <p:nvPicPr>
          <p:cNvPr id="38" name="Picture 2" descr="Eigner György"/>
          <p:cNvPicPr>
            <a:picLocks noChangeAspect="1" noChangeArrowheads="1"/>
          </p:cNvPicPr>
          <p:nvPr/>
        </p:nvPicPr>
        <p:blipFill>
          <a:blip r:embed="rId5" cstate="print"/>
          <a:srcRect b="6323"/>
          <a:stretch>
            <a:fillRect/>
          </a:stretch>
        </p:blipFill>
        <p:spPr bwMode="auto">
          <a:xfrm>
            <a:off x="175499" y="2834352"/>
            <a:ext cx="1178085" cy="1458744"/>
          </a:xfrm>
          <a:prstGeom prst="rect">
            <a:avLst/>
          </a:prstGeom>
          <a:noFill/>
        </p:spPr>
      </p:pic>
      <p:sp>
        <p:nvSpPr>
          <p:cNvPr id="39" name="Szövegdoboz 38"/>
          <p:cNvSpPr txBox="1"/>
          <p:nvPr/>
        </p:nvSpPr>
        <p:spPr>
          <a:xfrm>
            <a:off x="1547664" y="2815768"/>
            <a:ext cx="273630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György</a:t>
            </a:r>
            <a:r>
              <a:rPr lang="en-US" b="1" dirty="0" smtClean="0"/>
              <a:t> </a:t>
            </a:r>
            <a:r>
              <a:rPr lang="en-US" b="1" dirty="0" err="1" smtClean="0"/>
              <a:t>Eigner</a:t>
            </a:r>
            <a:endParaRPr lang="en-US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PhD student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Σ publications = 31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H-index = 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2016 publications = 10</a:t>
            </a:r>
            <a:endParaRPr lang="en-US" dirty="0"/>
          </a:p>
        </p:txBody>
      </p:sp>
      <p:pic>
        <p:nvPicPr>
          <p:cNvPr id="41" name="Picture 2" descr="D:\Desktop\Johi\Doktori\3. szemeszter\élettani szabályozások honlap\csoport_logo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76340" y="5949280"/>
            <a:ext cx="903288" cy="92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Szövegdoboz 18"/>
          <p:cNvSpPr txBox="1"/>
          <p:nvPr/>
        </p:nvSpPr>
        <p:spPr>
          <a:xfrm>
            <a:off x="1547664" y="4687976"/>
            <a:ext cx="273630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Dr. </a:t>
            </a:r>
            <a:r>
              <a:rPr lang="en-US" b="1" dirty="0" err="1" smtClean="0"/>
              <a:t>Dávid</a:t>
            </a:r>
            <a:r>
              <a:rPr lang="en-US" dirty="0" smtClean="0"/>
              <a:t> </a:t>
            </a:r>
            <a:r>
              <a:rPr lang="en-US" b="1" dirty="0" err="1" smtClean="0"/>
              <a:t>Csercsik</a:t>
            </a:r>
            <a:r>
              <a:rPr lang="en-US" b="1" dirty="0" smtClean="0"/>
              <a:t> </a:t>
            </a:r>
            <a:r>
              <a:rPr lang="en-US" dirty="0" smtClean="0"/>
              <a:t>(PPKE)</a:t>
            </a:r>
            <a:endParaRPr lang="en-US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Post-Doc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Σ publications = 44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H-index = 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2016 publications = 4</a:t>
            </a:r>
            <a:endParaRPr lang="en-US" dirty="0"/>
          </a:p>
        </p:txBody>
      </p:sp>
      <p:pic>
        <p:nvPicPr>
          <p:cNvPr id="20" name="Picture 2" descr="Csercsik Dávid"/>
          <p:cNvPicPr>
            <a:picLocks noChangeAspect="1" noChangeArrowheads="1"/>
          </p:cNvPicPr>
          <p:nvPr/>
        </p:nvPicPr>
        <p:blipFill>
          <a:blip r:embed="rId7" cstate="print"/>
          <a:srcRect r="1279" b="10783"/>
          <a:stretch>
            <a:fillRect/>
          </a:stretch>
        </p:blipFill>
        <p:spPr bwMode="auto">
          <a:xfrm>
            <a:off x="179512" y="4687976"/>
            <a:ext cx="1137401" cy="1426603"/>
          </a:xfrm>
          <a:prstGeom prst="rect">
            <a:avLst/>
          </a:prstGeom>
          <a:noFill/>
        </p:spPr>
      </p:pic>
      <p:sp>
        <p:nvSpPr>
          <p:cNvPr id="21" name="Szövegdoboz 20"/>
          <p:cNvSpPr txBox="1"/>
          <p:nvPr/>
        </p:nvSpPr>
        <p:spPr>
          <a:xfrm>
            <a:off x="4648887" y="4759984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Krisztina</a:t>
            </a:r>
            <a:r>
              <a:rPr lang="en-US" b="1" dirty="0" smtClean="0"/>
              <a:t> </a:t>
            </a:r>
            <a:r>
              <a:rPr lang="en-US" b="1" dirty="0" err="1" smtClean="0"/>
              <a:t>Geresdi</a:t>
            </a:r>
            <a:endParaRPr lang="en-US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research assistant</a:t>
            </a:r>
            <a:endParaRPr lang="en-US" dirty="0"/>
          </a:p>
        </p:txBody>
      </p:sp>
      <p:pic>
        <p:nvPicPr>
          <p:cNvPr id="22" name="Picture 2" descr="C:\Users\Kovács Levente\Desktop\me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3806" y="4797152"/>
            <a:ext cx="1286666" cy="1457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Szövegdoboz 22"/>
          <p:cNvSpPr txBox="1">
            <a:spLocks noChangeArrowheads="1"/>
          </p:cNvSpPr>
          <p:nvPr/>
        </p:nvSpPr>
        <p:spPr bwMode="auto">
          <a:xfrm>
            <a:off x="34925" y="6525344"/>
            <a:ext cx="67999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fld id="{3CFA12F5-8AFB-4BFD-9587-505FB91A10E0}" type="slidenum">
              <a:rPr lang="en-US" altLang="hu-HU" sz="1600" smtClean="0">
                <a:latin typeface="+mn-lt"/>
              </a:rPr>
              <a:t>77</a:t>
            </a:fld>
            <a:r>
              <a:rPr lang="en-US" altLang="hu-HU" sz="1600" dirty="0" smtClean="0">
                <a:latin typeface="+mn-lt"/>
              </a:rPr>
              <a:t>/</a:t>
            </a:r>
            <a:r>
              <a:rPr lang="hu-HU" altLang="hu-HU" sz="1600" dirty="0" smtClean="0">
                <a:latin typeface="+mn-lt"/>
              </a:rPr>
              <a:t>78</a:t>
            </a:r>
            <a:endParaRPr lang="en-US" altLang="hu-HU" sz="1600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198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églalap 5"/>
          <p:cNvSpPr/>
          <p:nvPr/>
        </p:nvSpPr>
        <p:spPr>
          <a:xfrm>
            <a:off x="755576" y="1405457"/>
            <a:ext cx="8388424" cy="106792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églalap 1"/>
          <p:cNvSpPr/>
          <p:nvPr/>
        </p:nvSpPr>
        <p:spPr>
          <a:xfrm rot="5400000">
            <a:off x="-2475148" y="2461500"/>
            <a:ext cx="6858000" cy="1907704"/>
          </a:xfrm>
          <a:prstGeom prst="rect">
            <a:avLst/>
          </a:pr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2340759"/>
              <a:satOff val="-2919"/>
              <a:lumOff val="686"/>
              <a:alphaOff val="0"/>
            </a:schemeClr>
          </a:fillRef>
          <a:effectRef idx="2">
            <a:schemeClr val="accent2">
              <a:hueOff val="2340759"/>
              <a:satOff val="-2919"/>
              <a:lumOff val="686"/>
              <a:alphaOff val="0"/>
            </a:schemeClr>
          </a:effectRef>
          <a:fontRef idx="minor">
            <a:schemeClr val="lt1"/>
          </a:fontRef>
        </p:style>
      </p:sp>
      <p:sp>
        <p:nvSpPr>
          <p:cNvPr id="8" name="Szövegdoboz 7"/>
          <p:cNvSpPr txBox="1"/>
          <p:nvPr/>
        </p:nvSpPr>
        <p:spPr>
          <a:xfrm>
            <a:off x="2355375" y="1621481"/>
            <a:ext cx="63079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Thank you for your attention!</a:t>
            </a:r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2017812" y="3299500"/>
            <a:ext cx="6459025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hu-HU" sz="1600" dirty="0"/>
          </a:p>
          <a:p>
            <a:endParaRPr lang="hu-HU" sz="1600" dirty="0"/>
          </a:p>
          <a:p>
            <a:r>
              <a:rPr lang="hu-HU" sz="1600" b="1" dirty="0"/>
              <a:t>Prof. </a:t>
            </a:r>
            <a:r>
              <a:rPr lang="hu-HU" sz="1600" b="1" dirty="0" err="1"/>
              <a:t>Dr</a:t>
            </a:r>
            <a:r>
              <a:rPr lang="en-US" sz="1600" b="1" dirty="0"/>
              <a:t>. Levente Kovács    </a:t>
            </a:r>
            <a:r>
              <a:rPr lang="en-US" sz="1600" dirty="0">
                <a:hlinkClick r:id="rId2"/>
              </a:rPr>
              <a:t>kovacs.levente@nik.uni-obuda.hu</a:t>
            </a:r>
            <a:r>
              <a:rPr lang="en-US" sz="1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/>
            </a:r>
            <a:br>
              <a:rPr lang="en-US" sz="1600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en-US" sz="1600" dirty="0" err="1"/>
              <a:t>Óbuda</a:t>
            </a:r>
            <a:r>
              <a:rPr lang="en-US" sz="1600" dirty="0"/>
              <a:t> </a:t>
            </a:r>
            <a:r>
              <a:rPr lang="en-US" sz="1600" dirty="0" smtClean="0"/>
              <a:t>University</a:t>
            </a:r>
            <a:r>
              <a:rPr lang="en-US" sz="1600" dirty="0"/>
              <a:t/>
            </a:r>
            <a:br>
              <a:rPr lang="en-US" sz="1600" dirty="0"/>
            </a:br>
            <a:r>
              <a:rPr lang="en-US" sz="1600" dirty="0"/>
              <a:t>Research and Innovation Center of </a:t>
            </a:r>
            <a:r>
              <a:rPr lang="en-US" sz="1600" dirty="0" err="1"/>
              <a:t>Óbuda</a:t>
            </a:r>
            <a:r>
              <a:rPr lang="en-US" sz="1600" dirty="0"/>
              <a:t> </a:t>
            </a:r>
            <a:r>
              <a:rPr lang="en-US" sz="1600" dirty="0" smtClean="0"/>
              <a:t>University</a:t>
            </a:r>
            <a:endParaRPr lang="hu-HU" sz="1600" dirty="0"/>
          </a:p>
          <a:p>
            <a:r>
              <a:rPr lang="en-US" sz="1600" dirty="0"/>
              <a:t>Physiological Controls </a:t>
            </a:r>
            <a:r>
              <a:rPr lang="hu-HU" sz="1600" dirty="0" smtClean="0"/>
              <a:t>Research Center</a:t>
            </a:r>
            <a:endParaRPr lang="hu-HU" sz="1600" dirty="0"/>
          </a:p>
        </p:txBody>
      </p:sp>
      <p:sp>
        <p:nvSpPr>
          <p:cNvPr id="15" name="Szövegdoboz 14"/>
          <p:cNvSpPr txBox="1"/>
          <p:nvPr/>
        </p:nvSpPr>
        <p:spPr>
          <a:xfrm>
            <a:off x="2033661" y="2761415"/>
            <a:ext cx="10689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smtClean="0">
                <a:solidFill>
                  <a:srgbClr val="C00000"/>
                </a:solidFill>
              </a:rPr>
              <a:t>Contact:</a:t>
            </a:r>
            <a:endParaRPr lang="en-US" sz="2000" b="1" i="1" dirty="0">
              <a:solidFill>
                <a:srgbClr val="C00000"/>
              </a:solidFill>
            </a:endParaRPr>
          </a:p>
        </p:txBody>
      </p:sp>
      <p:pic>
        <p:nvPicPr>
          <p:cNvPr id="55" name="Picture 4" descr="http://www.rva.hu/data/pagecontent/0/LOGOK/obudai_egyetem_logo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06769" y="4936976"/>
            <a:ext cx="488241" cy="936000"/>
          </a:xfrm>
          <a:prstGeom prst="rect">
            <a:avLst/>
          </a:prstGeom>
          <a:noFill/>
        </p:spPr>
      </p:pic>
      <p:pic>
        <p:nvPicPr>
          <p:cNvPr id="58" name="Picture 29" descr="C:\Users\johanna\Downloads\erc_logo_233px.pn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589" r="43974" b="7279"/>
          <a:stretch>
            <a:fillRect/>
          </a:stretch>
        </p:blipFill>
        <p:spPr bwMode="auto">
          <a:xfrm>
            <a:off x="8090738" y="4936976"/>
            <a:ext cx="918462" cy="900000"/>
          </a:xfrm>
          <a:prstGeom prst="rect">
            <a:avLst/>
          </a:prstGeom>
          <a:noFill/>
        </p:spPr>
      </p:pic>
      <p:pic>
        <p:nvPicPr>
          <p:cNvPr id="60" name="Kép 5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9167" y="4943271"/>
            <a:ext cx="1371753" cy="972000"/>
          </a:xfrm>
          <a:prstGeom prst="rect">
            <a:avLst/>
          </a:prstGeom>
        </p:spPr>
      </p:pic>
      <p:sp>
        <p:nvSpPr>
          <p:cNvPr id="12" name="Szövegdoboz 11"/>
          <p:cNvSpPr txBox="1"/>
          <p:nvPr/>
        </p:nvSpPr>
        <p:spPr>
          <a:xfrm>
            <a:off x="-43603" y="1196751"/>
            <a:ext cx="193876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chemeClr val="bg1"/>
                </a:solidFill>
              </a:rPr>
              <a:t>MACRo</a:t>
            </a:r>
            <a:r>
              <a:rPr lang="en-US" dirty="0" smtClean="0">
                <a:solidFill>
                  <a:schemeClr val="bg1"/>
                </a:solidFill>
              </a:rPr>
              <a:t> 2017</a:t>
            </a:r>
          </a:p>
          <a:p>
            <a:pPr algn="ctr"/>
            <a:endParaRPr lang="en-US" dirty="0" smtClean="0">
              <a:solidFill>
                <a:schemeClr val="bg1"/>
              </a:solidFill>
            </a:endParaRP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6th International Conference on Recent Achievements in Mechatronics, Automation, Computer Sciences and Robotics</a:t>
            </a:r>
          </a:p>
          <a:p>
            <a:pPr algn="ctr"/>
            <a:endParaRPr lang="en-US" dirty="0" smtClean="0">
              <a:solidFill>
                <a:schemeClr val="bg1"/>
              </a:solidFill>
            </a:endParaRP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October</a:t>
            </a:r>
            <a:r>
              <a:rPr lang="en-US" dirty="0" smtClean="0">
                <a:solidFill>
                  <a:schemeClr val="bg1"/>
                </a:solidFill>
              </a:rPr>
              <a:t> 27-28 </a:t>
            </a:r>
            <a:r>
              <a:rPr lang="en-US" dirty="0" err="1" smtClean="0">
                <a:solidFill>
                  <a:schemeClr val="bg1"/>
                </a:solidFill>
              </a:rPr>
              <a:t>Targu-Mures</a:t>
            </a:r>
            <a:endParaRPr lang="en-US" dirty="0" smtClean="0">
              <a:solidFill>
                <a:schemeClr val="bg1"/>
              </a:solidFill>
            </a:endParaRP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Romania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3" name="Kép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83968" y="138167"/>
            <a:ext cx="1981918" cy="8469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Jobbra nyíl 3"/>
          <p:cNvSpPr/>
          <p:nvPr/>
        </p:nvSpPr>
        <p:spPr>
          <a:xfrm>
            <a:off x="0" y="326"/>
            <a:ext cx="9144000" cy="864096"/>
          </a:xfrm>
          <a:prstGeom prst="rightArrow">
            <a:avLst>
              <a:gd name="adj1" fmla="val 69240"/>
              <a:gd name="adj2" fmla="val 52124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Industry 2.0</a:t>
            </a:r>
            <a:endParaRPr lang="en-US" dirty="0"/>
          </a:p>
        </p:txBody>
      </p:sp>
      <p:cxnSp>
        <p:nvCxnSpPr>
          <p:cNvPr id="13" name="直接箭头连接符 7"/>
          <p:cNvCxnSpPr/>
          <p:nvPr/>
        </p:nvCxnSpPr>
        <p:spPr bwMode="auto">
          <a:xfrm flipV="1">
            <a:off x="812800" y="6461125"/>
            <a:ext cx="7019925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>
            <a:outerShdw dist="17961" dir="2700000" algn="ctr" rotWithShape="0">
              <a:schemeClr val="tx1">
                <a:gamma/>
                <a:shade val="60000"/>
                <a:invGamma/>
              </a:schemeClr>
            </a:outerShdw>
          </a:effectLst>
        </p:spPr>
      </p:cxnSp>
      <p:cxnSp>
        <p:nvCxnSpPr>
          <p:cNvPr id="14" name="直接箭头连接符 8"/>
          <p:cNvCxnSpPr/>
          <p:nvPr/>
        </p:nvCxnSpPr>
        <p:spPr bwMode="auto">
          <a:xfrm flipV="1">
            <a:off x="7788275" y="1355725"/>
            <a:ext cx="0" cy="5040313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>
            <a:outerShdw dist="17961" dir="2700000" algn="ctr" rotWithShape="0">
              <a:schemeClr val="tx1">
                <a:gamma/>
                <a:shade val="60000"/>
                <a:invGamma/>
              </a:schemeClr>
            </a:outerShdw>
          </a:effectLst>
        </p:spPr>
      </p:cxnSp>
      <p:sp>
        <p:nvSpPr>
          <p:cNvPr id="15" name="文本框 9"/>
          <p:cNvSpPr txBox="1">
            <a:spLocks noChangeArrowheads="1"/>
          </p:cNvSpPr>
          <p:nvPr/>
        </p:nvSpPr>
        <p:spPr bwMode="auto">
          <a:xfrm>
            <a:off x="401638" y="6446838"/>
            <a:ext cx="10017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400" b="1" dirty="0" smtClean="0">
                <a:latin typeface="Times New Roman" pitchFamily="18" charset="0"/>
                <a:cs typeface="Times New Roman" pitchFamily="18" charset="0"/>
              </a:rPr>
              <a:t>1790s</a:t>
            </a:r>
            <a:endParaRPr lang="en-US" altLang="zh-CN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文本框 10"/>
          <p:cNvSpPr txBox="1"/>
          <p:nvPr/>
        </p:nvSpPr>
        <p:spPr>
          <a:xfrm>
            <a:off x="855663" y="5392738"/>
            <a:ext cx="1619250" cy="9398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>
            <a:spAutoFit/>
          </a:bodyPr>
          <a:lstStyle/>
          <a:p>
            <a:pPr algn="just">
              <a:defRPr/>
            </a:pP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Mechanical waving loom (1784)</a:t>
            </a:r>
          </a:p>
        </p:txBody>
      </p:sp>
      <p:sp>
        <p:nvSpPr>
          <p:cNvPr id="17" name="文本框 23"/>
          <p:cNvSpPr txBox="1">
            <a:spLocks noChangeArrowheads="1"/>
          </p:cNvSpPr>
          <p:nvPr/>
        </p:nvSpPr>
        <p:spPr bwMode="auto">
          <a:xfrm rot="10800000">
            <a:off x="7775595" y="1679575"/>
            <a:ext cx="553998" cy="368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400" b="1" dirty="0" smtClean="0">
                <a:latin typeface="Times New Roman" pitchFamily="18" charset="0"/>
                <a:cs typeface="Times New Roman" pitchFamily="18" charset="0"/>
              </a:rPr>
              <a:t>Degree of complexity</a:t>
            </a:r>
            <a:endParaRPr lang="en-US" altLang="zh-CN" sz="24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8" name="直接箭头连接符 45"/>
          <p:cNvCxnSpPr>
            <a:cxnSpLocks noChangeShapeType="1"/>
          </p:cNvCxnSpPr>
          <p:nvPr/>
        </p:nvCxnSpPr>
        <p:spPr bwMode="auto">
          <a:xfrm>
            <a:off x="844550" y="5389563"/>
            <a:ext cx="0" cy="1062037"/>
          </a:xfrm>
          <a:prstGeom prst="straightConnector1">
            <a:avLst/>
          </a:prstGeom>
          <a:noFill/>
          <a:ln w="38100" algn="ctr">
            <a:solidFill>
              <a:srgbClr val="00B05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9" name="矩形 14"/>
          <p:cNvSpPr>
            <a:spLocks noChangeArrowheads="1"/>
          </p:cNvSpPr>
          <p:nvPr/>
        </p:nvSpPr>
        <p:spPr bwMode="auto">
          <a:xfrm>
            <a:off x="2111375" y="6445250"/>
            <a:ext cx="11033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400" b="1" dirty="0" smtClean="0">
                <a:latin typeface="Times New Roman" pitchFamily="18" charset="0"/>
                <a:cs typeface="Times New Roman" pitchFamily="18" charset="0"/>
              </a:rPr>
              <a:t>1870s</a:t>
            </a:r>
            <a:endParaRPr lang="en-US" altLang="zh-CN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矩形 16"/>
          <p:cNvSpPr>
            <a:spLocks noChangeArrowheads="1"/>
          </p:cNvSpPr>
          <p:nvPr/>
        </p:nvSpPr>
        <p:spPr bwMode="auto">
          <a:xfrm>
            <a:off x="812800" y="2963863"/>
            <a:ext cx="1662113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altLang="zh-CN" sz="2000" b="1" baseline="30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st</a:t>
            </a:r>
            <a:r>
              <a:rPr lang="en-US" altLang="zh-CN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industrial </a:t>
            </a:r>
          </a:p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revolution</a:t>
            </a:r>
            <a:endParaRPr lang="en-US" altLang="zh-CN" sz="11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文本框 17"/>
          <p:cNvSpPr txBox="1"/>
          <p:nvPr/>
        </p:nvSpPr>
        <p:spPr>
          <a:xfrm>
            <a:off x="2573338" y="4462463"/>
            <a:ext cx="1619250" cy="81560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r>
              <a:rPr lang="en-US" altLang="zh-CN" b="1" dirty="0" smtClean="0">
                <a:latin typeface="Times New Roman" pitchFamily="18" charset="0"/>
                <a:cs typeface="Times New Roman" pitchFamily="18" charset="0"/>
              </a:rPr>
              <a:t>Assembly line (1870)</a:t>
            </a:r>
          </a:p>
          <a:p>
            <a:pPr algn="just"/>
            <a:endParaRPr lang="en-US" altLang="zh-CN" sz="1100" dirty="0"/>
          </a:p>
        </p:txBody>
      </p:sp>
      <p:sp>
        <p:nvSpPr>
          <p:cNvPr id="32" name="文本框 18"/>
          <p:cNvSpPr txBox="1"/>
          <p:nvPr/>
        </p:nvSpPr>
        <p:spPr>
          <a:xfrm>
            <a:off x="2573338" y="5392738"/>
            <a:ext cx="1619250" cy="93821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just"/>
            <a:endParaRPr lang="en-US" altLang="zh-CN" sz="1100" dirty="0" smtClean="0"/>
          </a:p>
          <a:p>
            <a:pPr algn="just"/>
            <a:endParaRPr lang="en-US" altLang="zh-CN" sz="1100" dirty="0" smtClean="0"/>
          </a:p>
          <a:p>
            <a:pPr algn="just"/>
            <a:endParaRPr lang="en-US" altLang="zh-CN" sz="1100" dirty="0" smtClean="0"/>
          </a:p>
          <a:p>
            <a:pPr algn="just"/>
            <a:endParaRPr lang="en-US" altLang="zh-CN" sz="1100" dirty="0" smtClean="0"/>
          </a:p>
          <a:p>
            <a:pPr algn="just"/>
            <a:endParaRPr lang="en-US" altLang="zh-CN" sz="1100" dirty="0"/>
          </a:p>
        </p:txBody>
      </p:sp>
      <p:cxnSp>
        <p:nvCxnSpPr>
          <p:cNvPr id="33" name="直接箭头连接符 56"/>
          <p:cNvCxnSpPr>
            <a:cxnSpLocks noChangeShapeType="1"/>
          </p:cNvCxnSpPr>
          <p:nvPr/>
        </p:nvCxnSpPr>
        <p:spPr bwMode="auto">
          <a:xfrm>
            <a:off x="2551113" y="4460875"/>
            <a:ext cx="0" cy="1987550"/>
          </a:xfrm>
          <a:prstGeom prst="straightConnector1">
            <a:avLst/>
          </a:prstGeom>
          <a:noFill/>
          <a:ln w="38100" algn="ctr">
            <a:solidFill>
              <a:srgbClr val="00B05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4" name="矩形 21"/>
          <p:cNvSpPr>
            <a:spLocks noChangeArrowheads="1"/>
          </p:cNvSpPr>
          <p:nvPr/>
        </p:nvSpPr>
        <p:spPr bwMode="auto">
          <a:xfrm>
            <a:off x="2497138" y="2633663"/>
            <a:ext cx="166211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zh-CN" sz="2000" b="1" baseline="30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nd </a:t>
            </a:r>
            <a:r>
              <a:rPr lang="en-US" altLang="zh-CN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industrial </a:t>
            </a:r>
          </a:p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revolution</a:t>
            </a:r>
            <a:endParaRPr lang="en-US" altLang="zh-CN" sz="11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文本框 23"/>
          <p:cNvSpPr txBox="1"/>
          <p:nvPr/>
        </p:nvSpPr>
        <p:spPr>
          <a:xfrm>
            <a:off x="717550" y="4878388"/>
            <a:ext cx="7708900" cy="155416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just"/>
            <a:r>
              <a:rPr lang="en-US" altLang="zh-CN" sz="2800" b="1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zh-CN" sz="2800" b="1" baseline="30000" dirty="0" smtClean="0">
                <a:latin typeface="Times New Roman" pitchFamily="18" charset="0"/>
                <a:cs typeface="Times New Roman" pitchFamily="18" charset="0"/>
              </a:rPr>
              <a:t>nd</a:t>
            </a:r>
            <a:r>
              <a:rPr lang="en-US" altLang="zh-CN" sz="2800" b="1" dirty="0" smtClean="0">
                <a:latin typeface="Times New Roman" pitchFamily="18" charset="0"/>
                <a:cs typeface="Times New Roman" pitchFamily="18" charset="0"/>
              </a:rPr>
              <a:t> industrial revolution</a:t>
            </a:r>
          </a:p>
          <a:p>
            <a:pPr algn="just"/>
            <a:r>
              <a:rPr lang="en-US" altLang="zh-CN" sz="2800" dirty="0" smtClean="0">
                <a:latin typeface="Times New Roman" pitchFamily="18" charset="0"/>
                <a:cs typeface="Times New Roman" pitchFamily="18" charset="0"/>
              </a:rPr>
              <a:t>Through introduction of mass production with the help of electrical energy</a:t>
            </a:r>
          </a:p>
          <a:p>
            <a:pPr algn="just"/>
            <a:endParaRPr lang="en-US" altLang="zh-CN" sz="1100" dirty="0"/>
          </a:p>
        </p:txBody>
      </p:sp>
      <p:pic>
        <p:nvPicPr>
          <p:cNvPr id="36" name="图片 1"/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213" y="1576388"/>
            <a:ext cx="4859337" cy="324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图片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663" y="3697288"/>
            <a:ext cx="1619250" cy="169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0429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0.0125 L -0.13959 0.10834 L -0.13854 0.10695 " pathEditMode="relative" rAng="0" ptsTypes="AAA">
                                      <p:cBhvr>
                                        <p:cTn id="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27" y="479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</p:cBhvr>
                                      <p:by x="33330" y="3333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  <p:bldP spid="17" grpId="0"/>
      <p:bldP spid="19" grpId="0"/>
      <p:bldP spid="20" grpId="0"/>
      <p:bldP spid="31" grpId="0" animBg="1"/>
      <p:bldP spid="32" grpId="0" animBg="1"/>
      <p:bldP spid="34" grpId="0"/>
      <p:bldP spid="3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Jobbra nyíl 3"/>
          <p:cNvSpPr/>
          <p:nvPr/>
        </p:nvSpPr>
        <p:spPr>
          <a:xfrm>
            <a:off x="0" y="326"/>
            <a:ext cx="9144000" cy="864096"/>
          </a:xfrm>
          <a:prstGeom prst="rightArrow">
            <a:avLst>
              <a:gd name="adj1" fmla="val 69240"/>
              <a:gd name="adj2" fmla="val 52124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Industry 3.0</a:t>
            </a:r>
            <a:endParaRPr lang="en-US" dirty="0"/>
          </a:p>
        </p:txBody>
      </p:sp>
      <p:cxnSp>
        <p:nvCxnSpPr>
          <p:cNvPr id="3" name="直接箭头连接符 6"/>
          <p:cNvCxnSpPr/>
          <p:nvPr/>
        </p:nvCxnSpPr>
        <p:spPr bwMode="auto">
          <a:xfrm flipV="1">
            <a:off x="812800" y="6461125"/>
            <a:ext cx="7019925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>
            <a:outerShdw dist="17961" dir="2700000" algn="ctr" rotWithShape="0">
              <a:schemeClr val="tx1">
                <a:gamma/>
                <a:shade val="60000"/>
                <a:invGamma/>
              </a:schemeClr>
            </a:outerShdw>
          </a:effectLst>
        </p:spPr>
      </p:cxnSp>
      <p:cxnSp>
        <p:nvCxnSpPr>
          <p:cNvPr id="5" name="直接箭头连接符 7"/>
          <p:cNvCxnSpPr/>
          <p:nvPr/>
        </p:nvCxnSpPr>
        <p:spPr bwMode="auto">
          <a:xfrm flipV="1">
            <a:off x="7788275" y="1355725"/>
            <a:ext cx="0" cy="5040313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>
            <a:outerShdw dist="17961" dir="2700000" algn="ctr" rotWithShape="0">
              <a:schemeClr val="tx1">
                <a:gamma/>
                <a:shade val="60000"/>
                <a:invGamma/>
              </a:schemeClr>
            </a:outerShdw>
          </a:effectLst>
        </p:spPr>
      </p:cxnSp>
      <p:sp>
        <p:nvSpPr>
          <p:cNvPr id="6" name="文本框 9"/>
          <p:cNvSpPr txBox="1">
            <a:spLocks noChangeArrowheads="1"/>
          </p:cNvSpPr>
          <p:nvPr/>
        </p:nvSpPr>
        <p:spPr bwMode="auto">
          <a:xfrm>
            <a:off x="401638" y="6446838"/>
            <a:ext cx="10017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400" b="1" dirty="0" smtClean="0">
                <a:latin typeface="Times New Roman" pitchFamily="18" charset="0"/>
                <a:cs typeface="Times New Roman" pitchFamily="18" charset="0"/>
              </a:rPr>
              <a:t>1790s</a:t>
            </a:r>
            <a:endParaRPr lang="en-US" altLang="zh-CN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文本框 9"/>
          <p:cNvSpPr txBox="1"/>
          <p:nvPr/>
        </p:nvSpPr>
        <p:spPr>
          <a:xfrm>
            <a:off x="855663" y="5392738"/>
            <a:ext cx="1619250" cy="9398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>
            <a:spAutoFit/>
          </a:bodyPr>
          <a:lstStyle/>
          <a:p>
            <a:pPr algn="just">
              <a:defRPr/>
            </a:pP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Mechanical waving loom (1784)</a:t>
            </a:r>
          </a:p>
        </p:txBody>
      </p:sp>
      <p:sp>
        <p:nvSpPr>
          <p:cNvPr id="8" name="文本框 23"/>
          <p:cNvSpPr txBox="1">
            <a:spLocks noChangeArrowheads="1"/>
          </p:cNvSpPr>
          <p:nvPr/>
        </p:nvSpPr>
        <p:spPr bwMode="auto">
          <a:xfrm rot="10800000">
            <a:off x="7775595" y="1679575"/>
            <a:ext cx="553998" cy="368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400" b="1" dirty="0" smtClean="0">
                <a:latin typeface="Times New Roman" pitchFamily="18" charset="0"/>
                <a:cs typeface="Times New Roman" pitchFamily="18" charset="0"/>
              </a:rPr>
              <a:t>Degree of complexity</a:t>
            </a:r>
            <a:endParaRPr lang="en-US" altLang="zh-CN" sz="24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9" name="直接箭头连接符 45"/>
          <p:cNvCxnSpPr>
            <a:cxnSpLocks noChangeShapeType="1"/>
          </p:cNvCxnSpPr>
          <p:nvPr/>
        </p:nvCxnSpPr>
        <p:spPr bwMode="auto">
          <a:xfrm>
            <a:off x="844550" y="5389563"/>
            <a:ext cx="0" cy="1062037"/>
          </a:xfrm>
          <a:prstGeom prst="straightConnector1">
            <a:avLst/>
          </a:prstGeom>
          <a:noFill/>
          <a:ln w="38100" algn="ctr">
            <a:solidFill>
              <a:srgbClr val="00B05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" name="矩形 13"/>
          <p:cNvSpPr>
            <a:spLocks noChangeArrowheads="1"/>
          </p:cNvSpPr>
          <p:nvPr/>
        </p:nvSpPr>
        <p:spPr bwMode="auto">
          <a:xfrm>
            <a:off x="2111375" y="6445250"/>
            <a:ext cx="11033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400" b="1" dirty="0" smtClean="0">
                <a:latin typeface="Times New Roman" pitchFamily="18" charset="0"/>
                <a:cs typeface="Times New Roman" pitchFamily="18" charset="0"/>
              </a:rPr>
              <a:t>1870s</a:t>
            </a:r>
            <a:endParaRPr lang="en-US" altLang="zh-CN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矩形 15"/>
          <p:cNvSpPr>
            <a:spLocks noChangeArrowheads="1"/>
          </p:cNvSpPr>
          <p:nvPr/>
        </p:nvSpPr>
        <p:spPr bwMode="auto">
          <a:xfrm>
            <a:off x="812800" y="2963863"/>
            <a:ext cx="1662113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altLang="zh-CN" sz="2000" b="1" baseline="30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st</a:t>
            </a:r>
            <a:r>
              <a:rPr lang="en-US" altLang="zh-CN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industrial </a:t>
            </a:r>
          </a:p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revolution</a:t>
            </a:r>
            <a:endParaRPr lang="en-US" altLang="zh-CN" sz="11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文本框 16"/>
          <p:cNvSpPr txBox="1"/>
          <p:nvPr/>
        </p:nvSpPr>
        <p:spPr>
          <a:xfrm>
            <a:off x="2573338" y="4462463"/>
            <a:ext cx="1619250" cy="81560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r>
              <a:rPr lang="en-US" altLang="zh-CN" b="1" dirty="0" smtClean="0">
                <a:latin typeface="Times New Roman" pitchFamily="18" charset="0"/>
                <a:cs typeface="Times New Roman" pitchFamily="18" charset="0"/>
              </a:rPr>
              <a:t>Assembly line (1870)</a:t>
            </a:r>
          </a:p>
          <a:p>
            <a:pPr algn="just"/>
            <a:endParaRPr lang="en-US" altLang="zh-CN" sz="1100" dirty="0"/>
          </a:p>
        </p:txBody>
      </p:sp>
      <p:sp>
        <p:nvSpPr>
          <p:cNvPr id="13" name="文本框 17"/>
          <p:cNvSpPr txBox="1"/>
          <p:nvPr/>
        </p:nvSpPr>
        <p:spPr>
          <a:xfrm>
            <a:off x="2573338" y="5392738"/>
            <a:ext cx="1619250" cy="93821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just"/>
            <a:endParaRPr lang="en-US" altLang="zh-CN" sz="1100" dirty="0" smtClean="0"/>
          </a:p>
          <a:p>
            <a:pPr algn="just"/>
            <a:endParaRPr lang="en-US" altLang="zh-CN" sz="1100" dirty="0" smtClean="0"/>
          </a:p>
          <a:p>
            <a:pPr algn="just"/>
            <a:endParaRPr lang="en-US" altLang="zh-CN" sz="1100" dirty="0" smtClean="0"/>
          </a:p>
          <a:p>
            <a:pPr algn="just"/>
            <a:endParaRPr lang="en-US" altLang="zh-CN" sz="1100" dirty="0" smtClean="0"/>
          </a:p>
          <a:p>
            <a:pPr algn="just"/>
            <a:endParaRPr lang="en-US" altLang="zh-CN" sz="1100" dirty="0"/>
          </a:p>
        </p:txBody>
      </p:sp>
      <p:cxnSp>
        <p:nvCxnSpPr>
          <p:cNvPr id="14" name="直接箭头连接符 56"/>
          <p:cNvCxnSpPr>
            <a:cxnSpLocks noChangeShapeType="1"/>
          </p:cNvCxnSpPr>
          <p:nvPr/>
        </p:nvCxnSpPr>
        <p:spPr bwMode="auto">
          <a:xfrm>
            <a:off x="2551113" y="4460875"/>
            <a:ext cx="0" cy="1987550"/>
          </a:xfrm>
          <a:prstGeom prst="straightConnector1">
            <a:avLst/>
          </a:prstGeom>
          <a:noFill/>
          <a:ln w="38100" algn="ctr">
            <a:solidFill>
              <a:srgbClr val="00B05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" name="矩形 20"/>
          <p:cNvSpPr>
            <a:spLocks noChangeArrowheads="1"/>
          </p:cNvSpPr>
          <p:nvPr/>
        </p:nvSpPr>
        <p:spPr bwMode="auto">
          <a:xfrm>
            <a:off x="2497138" y="2633663"/>
            <a:ext cx="166211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zh-CN" sz="2000" b="1" baseline="30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nd </a:t>
            </a:r>
            <a:r>
              <a:rPr lang="en-US" altLang="zh-CN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industrial </a:t>
            </a:r>
          </a:p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revolution</a:t>
            </a:r>
            <a:endParaRPr lang="en-US" altLang="zh-CN" sz="11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文本框 21"/>
          <p:cNvSpPr txBox="1"/>
          <p:nvPr/>
        </p:nvSpPr>
        <p:spPr>
          <a:xfrm>
            <a:off x="4318000" y="4454525"/>
            <a:ext cx="1655763" cy="93821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just"/>
            <a:endParaRPr lang="en-US" altLang="zh-CN" sz="1100" dirty="0" smtClean="0"/>
          </a:p>
          <a:p>
            <a:pPr algn="just"/>
            <a:endParaRPr lang="en-US" altLang="zh-CN" sz="1100" dirty="0" smtClean="0"/>
          </a:p>
          <a:p>
            <a:pPr algn="just"/>
            <a:endParaRPr lang="en-US" altLang="zh-CN" sz="1100" dirty="0" smtClean="0"/>
          </a:p>
          <a:p>
            <a:pPr algn="just"/>
            <a:endParaRPr lang="en-US" altLang="zh-CN" sz="1100" dirty="0" smtClean="0"/>
          </a:p>
          <a:p>
            <a:pPr algn="just"/>
            <a:endParaRPr lang="en-US" altLang="zh-CN" sz="1100" dirty="0"/>
          </a:p>
        </p:txBody>
      </p:sp>
      <p:sp>
        <p:nvSpPr>
          <p:cNvPr id="17" name="文本框 22"/>
          <p:cNvSpPr txBox="1"/>
          <p:nvPr/>
        </p:nvSpPr>
        <p:spPr>
          <a:xfrm>
            <a:off x="4318000" y="5392738"/>
            <a:ext cx="1655763" cy="93821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just"/>
            <a:endParaRPr lang="en-US" altLang="zh-CN" sz="1100" dirty="0" smtClean="0"/>
          </a:p>
          <a:p>
            <a:pPr algn="just"/>
            <a:endParaRPr lang="en-US" altLang="zh-CN" sz="1100" dirty="0" smtClean="0"/>
          </a:p>
          <a:p>
            <a:pPr algn="just"/>
            <a:endParaRPr lang="en-US" altLang="zh-CN" sz="1100" dirty="0" smtClean="0"/>
          </a:p>
          <a:p>
            <a:pPr algn="just"/>
            <a:endParaRPr lang="en-US" altLang="zh-CN" sz="1100" dirty="0" smtClean="0"/>
          </a:p>
          <a:p>
            <a:pPr algn="just"/>
            <a:endParaRPr lang="en-US" altLang="zh-CN" sz="1100" dirty="0"/>
          </a:p>
        </p:txBody>
      </p:sp>
      <p:sp>
        <p:nvSpPr>
          <p:cNvPr id="18" name="文本框 23"/>
          <p:cNvSpPr txBox="1"/>
          <p:nvPr/>
        </p:nvSpPr>
        <p:spPr>
          <a:xfrm>
            <a:off x="4314825" y="3513138"/>
            <a:ext cx="1657350" cy="9398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r>
              <a:rPr lang="en-US" altLang="zh-CN" b="1" dirty="0" smtClean="0">
                <a:latin typeface="Times New Roman" pitchFamily="18" charset="0"/>
                <a:cs typeface="Times New Roman" pitchFamily="18" charset="0"/>
              </a:rPr>
              <a:t>Programmable logic control system (1969)</a:t>
            </a:r>
            <a:endParaRPr lang="en-US" altLang="zh-CN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9" name="直接箭头连接符 57"/>
          <p:cNvCxnSpPr>
            <a:cxnSpLocks noChangeShapeType="1"/>
          </p:cNvCxnSpPr>
          <p:nvPr/>
        </p:nvCxnSpPr>
        <p:spPr bwMode="auto">
          <a:xfrm>
            <a:off x="4300538" y="3511550"/>
            <a:ext cx="0" cy="2941638"/>
          </a:xfrm>
          <a:prstGeom prst="straightConnector1">
            <a:avLst/>
          </a:prstGeom>
          <a:noFill/>
          <a:ln w="38100" algn="ctr">
            <a:solidFill>
              <a:srgbClr val="00B05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" name="矩形 26"/>
          <p:cNvSpPr>
            <a:spLocks noChangeArrowheads="1"/>
          </p:cNvSpPr>
          <p:nvPr/>
        </p:nvSpPr>
        <p:spPr bwMode="auto">
          <a:xfrm>
            <a:off x="3868738" y="6448425"/>
            <a:ext cx="9302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400" b="1" dirty="0" smtClean="0">
                <a:latin typeface="Times New Roman" pitchFamily="18" charset="0"/>
                <a:cs typeface="Times New Roman" pitchFamily="18" charset="0"/>
              </a:rPr>
              <a:t>1970s</a:t>
            </a:r>
            <a:endParaRPr lang="en-US" altLang="zh-CN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矩形 27"/>
          <p:cNvSpPr>
            <a:spLocks noChangeArrowheads="1"/>
          </p:cNvSpPr>
          <p:nvPr/>
        </p:nvSpPr>
        <p:spPr bwMode="auto">
          <a:xfrm>
            <a:off x="4310063" y="1719263"/>
            <a:ext cx="166211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altLang="zh-CN" sz="2000" b="1" baseline="30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rd </a:t>
            </a:r>
            <a:r>
              <a:rPr lang="en-US" altLang="zh-CN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industrial </a:t>
            </a:r>
          </a:p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revolution</a:t>
            </a:r>
            <a:endParaRPr lang="en-US" altLang="zh-CN" sz="11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矩形 29"/>
          <p:cNvSpPr>
            <a:spLocks noChangeArrowheads="1"/>
          </p:cNvSpPr>
          <p:nvPr/>
        </p:nvSpPr>
        <p:spPr bwMode="auto">
          <a:xfrm>
            <a:off x="7027863" y="1766888"/>
            <a:ext cx="20542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Programmable logic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control system (1969)</a:t>
            </a:r>
            <a:endParaRPr lang="en-US" altLang="zh-CN" sz="1600" dirty="0">
              <a:latin typeface="Arial" pitchFamily="34" charset="0"/>
            </a:endParaRPr>
          </a:p>
        </p:txBody>
      </p:sp>
      <p:sp>
        <p:nvSpPr>
          <p:cNvPr id="23" name="文本框 30"/>
          <p:cNvSpPr txBox="1"/>
          <p:nvPr/>
        </p:nvSpPr>
        <p:spPr>
          <a:xfrm>
            <a:off x="1725613" y="4892675"/>
            <a:ext cx="5692775" cy="138588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just"/>
            <a:r>
              <a:rPr lang="en-US" altLang="zh-CN" sz="2800" b="1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altLang="zh-CN" sz="2800" b="1" baseline="30000" dirty="0" smtClean="0">
                <a:latin typeface="Times New Roman" pitchFamily="18" charset="0"/>
                <a:cs typeface="Times New Roman" pitchFamily="18" charset="0"/>
              </a:rPr>
              <a:t>rd</a:t>
            </a:r>
            <a:r>
              <a:rPr lang="en-US" altLang="zh-CN" sz="2800" b="1" dirty="0" smtClean="0">
                <a:latin typeface="Times New Roman" pitchFamily="18" charset="0"/>
                <a:cs typeface="Times New Roman" pitchFamily="18" charset="0"/>
              </a:rPr>
              <a:t> industrial revolution</a:t>
            </a:r>
          </a:p>
          <a:p>
            <a:pPr algn="just"/>
            <a:r>
              <a:rPr lang="en-US" altLang="zh-CN" sz="2800" dirty="0" smtClean="0">
                <a:latin typeface="Times New Roman" pitchFamily="18" charset="0"/>
                <a:cs typeface="Times New Roman" pitchFamily="18" charset="0"/>
              </a:rPr>
              <a:t>Through application of electronics and IT to further automate production</a:t>
            </a:r>
            <a:endParaRPr lang="en-US" altLang="zh-CN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" name="图片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663" y="3697288"/>
            <a:ext cx="1619250" cy="169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图片 3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0" y="3387725"/>
            <a:ext cx="161925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图片 37"/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1538" y="1552575"/>
            <a:ext cx="4932362" cy="32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8203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8 0.00972 L 0.05729 -0.0305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60" y="-201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</p:cBhvr>
                                      <p:by x="33350" y="3335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/>
      <p:bldP spid="10" grpId="0"/>
      <p:bldP spid="11" grpId="0"/>
      <p:bldP spid="12" grpId="0" animBg="1"/>
      <p:bldP spid="13" grpId="0" animBg="1"/>
      <p:bldP spid="15" grpId="0"/>
      <p:bldP spid="16" grpId="0" animBg="1"/>
      <p:bldP spid="17" grpId="0" animBg="1"/>
      <p:bldP spid="18" grpId="0" animBg="1"/>
      <p:bldP spid="20" grpId="0"/>
      <p:bldP spid="21" grpId="0"/>
      <p:bldP spid="22" grpId="0"/>
      <p:bldP spid="23" grpId="0" animBg="1"/>
    </p:bld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15893</TotalTime>
  <Words>2344</Words>
  <Application>Microsoft Office PowerPoint</Application>
  <PresentationFormat>Diavetítés a képernyőre (4:3 oldalarány)</PresentationFormat>
  <Paragraphs>711</Paragraphs>
  <Slides>78</Slides>
  <Notes>53</Notes>
  <HiddenSlides>0</HiddenSlides>
  <MMClips>0</MMClips>
  <ScaleCrop>false</ScaleCrop>
  <HeadingPairs>
    <vt:vector size="8" baseType="variant">
      <vt:variant>
        <vt:lpstr>Használt betűtípusok</vt:lpstr>
      </vt:variant>
      <vt:variant>
        <vt:i4>7</vt:i4>
      </vt:variant>
      <vt:variant>
        <vt:lpstr>Téma</vt:lpstr>
      </vt:variant>
      <vt:variant>
        <vt:i4>1</vt:i4>
      </vt:variant>
      <vt:variant>
        <vt:lpstr>Beágyazott OLE kiszolgálók</vt:lpstr>
      </vt:variant>
      <vt:variant>
        <vt:i4>3</vt:i4>
      </vt:variant>
      <vt:variant>
        <vt:lpstr>Diacímek</vt:lpstr>
      </vt:variant>
      <vt:variant>
        <vt:i4>78</vt:i4>
      </vt:variant>
    </vt:vector>
  </HeadingPairs>
  <TitlesOfParts>
    <vt:vector size="89" baseType="lpstr">
      <vt:lpstr>宋体</vt:lpstr>
      <vt:lpstr>Arial</vt:lpstr>
      <vt:lpstr>Calibri</vt:lpstr>
      <vt:lpstr>Garamond</vt:lpstr>
      <vt:lpstr>msgothic</vt:lpstr>
      <vt:lpstr>Times New Roman</vt:lpstr>
      <vt:lpstr>Wingdings</vt:lpstr>
      <vt:lpstr>Office-téma</vt:lpstr>
      <vt:lpstr>Egyenlet</vt:lpstr>
      <vt:lpstr>Equation</vt:lpstr>
      <vt:lpstr>Microsoft Equation 3.0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dia</dc:title>
  <dc:creator>johanna</dc:creator>
  <cp:lastModifiedBy>Kovács Levente</cp:lastModifiedBy>
  <cp:revision>443</cp:revision>
  <dcterms:created xsi:type="dcterms:W3CDTF">2013-05-16T20:39:40Z</dcterms:created>
  <dcterms:modified xsi:type="dcterms:W3CDTF">2017-10-26T21:23:23Z</dcterms:modified>
</cp:coreProperties>
</file>